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5" r:id="rId4"/>
    <p:sldId id="259" r:id="rId5"/>
    <p:sldId id="266" r:id="rId6"/>
    <p:sldId id="260" r:id="rId7"/>
    <p:sldId id="267" r:id="rId8"/>
    <p:sldId id="261" r:id="rId9"/>
    <p:sldId id="258" r:id="rId10"/>
    <p:sldId id="264" r:id="rId11"/>
    <p:sldId id="263" r:id="rId12"/>
    <p:sldId id="262"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6" d="100"/>
          <a:sy n="86" d="100"/>
        </p:scale>
        <p:origin x="1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45CD6-41BD-454D-BC2A-3224AF3E6B69}" type="datetimeFigureOut">
              <a:rPr kumimoji="1" lang="ja-JP" altLang="en-US" smtClean="0"/>
              <a:t>2020/8/28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B884A-2E39-4DE7-A901-39FB729C74B4}" type="slidenum">
              <a:rPr kumimoji="1" lang="ja-JP" altLang="en-US" smtClean="0"/>
              <a:t>‹#›</a:t>
            </a:fld>
            <a:endParaRPr kumimoji="1" lang="ja-JP" altLang="en-US"/>
          </a:p>
        </p:txBody>
      </p:sp>
    </p:spTree>
    <p:extLst>
      <p:ext uri="{BB962C8B-B14F-4D97-AF65-F5344CB8AC3E}">
        <p14:creationId xmlns:p14="http://schemas.microsoft.com/office/powerpoint/2010/main" val="12753669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E1344A-9082-4363-A1E4-7A315EE5ED7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5E2A0F1-A416-4C7E-8799-A02FC9BD4C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3281757-FFA2-4A61-9A3E-C07B768D129E}"/>
              </a:ext>
            </a:extLst>
          </p:cNvPr>
          <p:cNvSpPr>
            <a:spLocks noGrp="1"/>
          </p:cNvSpPr>
          <p:nvPr>
            <p:ph type="dt" sz="half" idx="10"/>
          </p:nvPr>
        </p:nvSpPr>
        <p:spPr/>
        <p:txBody>
          <a:bodyPr/>
          <a:lstStyle/>
          <a:p>
            <a:fld id="{D381E939-30E2-4F91-9C9A-1FB7958E6AD6}" type="datetime1">
              <a:rPr kumimoji="1" lang="ja-JP" altLang="en-US" smtClean="0"/>
              <a:t>2020/8/28</a:t>
            </a:fld>
            <a:endParaRPr kumimoji="1" lang="ja-JP" altLang="en-US"/>
          </a:p>
        </p:txBody>
      </p:sp>
      <p:sp>
        <p:nvSpPr>
          <p:cNvPr id="5" name="フッター プレースホルダー 4">
            <a:extLst>
              <a:ext uri="{FF2B5EF4-FFF2-40B4-BE49-F238E27FC236}">
                <a16:creationId xmlns:a16="http://schemas.microsoft.com/office/drawing/2014/main" id="{01A25D62-DF6F-47DA-85DE-FD50CD97DF4D}"/>
              </a:ext>
            </a:extLst>
          </p:cNvPr>
          <p:cNvSpPr>
            <a:spLocks noGrp="1"/>
          </p:cNvSpPr>
          <p:nvPr>
            <p:ph type="ftr" sz="quarter" idx="11"/>
          </p:nvPr>
        </p:nvSpPr>
        <p:spPr/>
        <p:txBody>
          <a:bodyPr/>
          <a:lstStyle/>
          <a:p>
            <a:r>
              <a:rPr kumimoji="1" lang="en-US" altLang="zh-TW"/>
              <a:t>2020.08.29_</a:t>
            </a:r>
            <a:r>
              <a:rPr kumimoji="1" lang="zh-TW" altLang="en-US"/>
              <a:t>立憲民主党</a:t>
            </a:r>
            <a:r>
              <a:rPr kumimoji="1" lang="en-US" altLang="zh-TW"/>
              <a:t>_</a:t>
            </a:r>
            <a:r>
              <a:rPr kumimoji="1" lang="zh-TW" altLang="en-US"/>
              <a:t>女性自治体議員</a:t>
            </a:r>
            <a:r>
              <a:rPr kumimoji="1" lang="en-US" altLang="zh-TW"/>
              <a:t>NW</a:t>
            </a:r>
            <a:r>
              <a:rPr kumimoji="1" lang="zh-TW" altLang="en-US"/>
              <a:t>結成総会</a:t>
            </a:r>
            <a:endParaRPr kumimoji="1" lang="ja-JP" altLang="en-US"/>
          </a:p>
        </p:txBody>
      </p:sp>
      <p:sp>
        <p:nvSpPr>
          <p:cNvPr id="6" name="スライド番号プレースホルダー 5">
            <a:extLst>
              <a:ext uri="{FF2B5EF4-FFF2-40B4-BE49-F238E27FC236}">
                <a16:creationId xmlns:a16="http://schemas.microsoft.com/office/drawing/2014/main" id="{D848193C-1DB0-46F5-84B9-C5DD435BCC08}"/>
              </a:ext>
            </a:extLst>
          </p:cNvPr>
          <p:cNvSpPr>
            <a:spLocks noGrp="1"/>
          </p:cNvSpPr>
          <p:nvPr>
            <p:ph type="sldNum" sz="quarter" idx="12"/>
          </p:nvPr>
        </p:nvSpPr>
        <p:spPr/>
        <p:txBody>
          <a:bodyPr/>
          <a:lstStyle/>
          <a:p>
            <a:fld id="{DA564B60-802B-4713-B91B-5737FB2FC065}" type="slidenum">
              <a:rPr kumimoji="1" lang="ja-JP" altLang="en-US" smtClean="0"/>
              <a:t>‹#›</a:t>
            </a:fld>
            <a:endParaRPr kumimoji="1" lang="ja-JP" altLang="en-US"/>
          </a:p>
        </p:txBody>
      </p:sp>
    </p:spTree>
    <p:extLst>
      <p:ext uri="{BB962C8B-B14F-4D97-AF65-F5344CB8AC3E}">
        <p14:creationId xmlns:p14="http://schemas.microsoft.com/office/powerpoint/2010/main" val="22369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E81572-584E-46B5-BBFE-54087D97FF2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C8047D-8EC6-43B0-84C3-0F89633CEDB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90BA93-9EE3-49A4-A404-32856F0D9D0F}"/>
              </a:ext>
            </a:extLst>
          </p:cNvPr>
          <p:cNvSpPr>
            <a:spLocks noGrp="1"/>
          </p:cNvSpPr>
          <p:nvPr>
            <p:ph type="dt" sz="half" idx="10"/>
          </p:nvPr>
        </p:nvSpPr>
        <p:spPr/>
        <p:txBody>
          <a:bodyPr/>
          <a:lstStyle/>
          <a:p>
            <a:fld id="{D6EE0305-6650-4116-9571-05169EB7C8F0}" type="datetime1">
              <a:rPr kumimoji="1" lang="ja-JP" altLang="en-US" smtClean="0"/>
              <a:t>2020/8/28</a:t>
            </a:fld>
            <a:endParaRPr kumimoji="1" lang="ja-JP" altLang="en-US"/>
          </a:p>
        </p:txBody>
      </p:sp>
      <p:sp>
        <p:nvSpPr>
          <p:cNvPr id="5" name="フッター プレースホルダー 4">
            <a:extLst>
              <a:ext uri="{FF2B5EF4-FFF2-40B4-BE49-F238E27FC236}">
                <a16:creationId xmlns:a16="http://schemas.microsoft.com/office/drawing/2014/main" id="{5F90EE69-7C20-4C13-B480-AB1D3454A08D}"/>
              </a:ext>
            </a:extLst>
          </p:cNvPr>
          <p:cNvSpPr>
            <a:spLocks noGrp="1"/>
          </p:cNvSpPr>
          <p:nvPr>
            <p:ph type="ftr" sz="quarter" idx="11"/>
          </p:nvPr>
        </p:nvSpPr>
        <p:spPr/>
        <p:txBody>
          <a:bodyPr/>
          <a:lstStyle/>
          <a:p>
            <a:r>
              <a:rPr kumimoji="1" lang="en-US" altLang="zh-TW"/>
              <a:t>2020.08.29_</a:t>
            </a:r>
            <a:r>
              <a:rPr kumimoji="1" lang="zh-TW" altLang="en-US"/>
              <a:t>立憲民主党</a:t>
            </a:r>
            <a:r>
              <a:rPr kumimoji="1" lang="en-US" altLang="zh-TW"/>
              <a:t>_</a:t>
            </a:r>
            <a:r>
              <a:rPr kumimoji="1" lang="zh-TW" altLang="en-US"/>
              <a:t>女性自治体議員</a:t>
            </a:r>
            <a:r>
              <a:rPr kumimoji="1" lang="en-US" altLang="zh-TW"/>
              <a:t>NW</a:t>
            </a:r>
            <a:r>
              <a:rPr kumimoji="1" lang="zh-TW" altLang="en-US"/>
              <a:t>結成総会</a:t>
            </a:r>
            <a:endParaRPr kumimoji="1" lang="ja-JP" altLang="en-US"/>
          </a:p>
        </p:txBody>
      </p:sp>
      <p:sp>
        <p:nvSpPr>
          <p:cNvPr id="6" name="スライド番号プレースホルダー 5">
            <a:extLst>
              <a:ext uri="{FF2B5EF4-FFF2-40B4-BE49-F238E27FC236}">
                <a16:creationId xmlns:a16="http://schemas.microsoft.com/office/drawing/2014/main" id="{375FF40A-4FAA-413D-BEC4-14913786167C}"/>
              </a:ext>
            </a:extLst>
          </p:cNvPr>
          <p:cNvSpPr>
            <a:spLocks noGrp="1"/>
          </p:cNvSpPr>
          <p:nvPr>
            <p:ph type="sldNum" sz="quarter" idx="12"/>
          </p:nvPr>
        </p:nvSpPr>
        <p:spPr/>
        <p:txBody>
          <a:bodyPr/>
          <a:lstStyle/>
          <a:p>
            <a:fld id="{DA564B60-802B-4713-B91B-5737FB2FC065}" type="slidenum">
              <a:rPr kumimoji="1" lang="ja-JP" altLang="en-US" smtClean="0"/>
              <a:t>‹#›</a:t>
            </a:fld>
            <a:endParaRPr kumimoji="1" lang="ja-JP" altLang="en-US"/>
          </a:p>
        </p:txBody>
      </p:sp>
    </p:spTree>
    <p:extLst>
      <p:ext uri="{BB962C8B-B14F-4D97-AF65-F5344CB8AC3E}">
        <p14:creationId xmlns:p14="http://schemas.microsoft.com/office/powerpoint/2010/main" val="701884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88279CB-FA91-4888-B71B-30687652B9D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29FDB5-86A5-41A1-BAD4-149E3FAEF1B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5AAE27-93E6-43BB-B852-2FAE34B5C4AD}"/>
              </a:ext>
            </a:extLst>
          </p:cNvPr>
          <p:cNvSpPr>
            <a:spLocks noGrp="1"/>
          </p:cNvSpPr>
          <p:nvPr>
            <p:ph type="dt" sz="half" idx="10"/>
          </p:nvPr>
        </p:nvSpPr>
        <p:spPr/>
        <p:txBody>
          <a:bodyPr/>
          <a:lstStyle/>
          <a:p>
            <a:fld id="{3B8CE519-A8C8-4A3D-86EB-AB269A4D380E}" type="datetime1">
              <a:rPr kumimoji="1" lang="ja-JP" altLang="en-US" smtClean="0"/>
              <a:t>2020/8/28</a:t>
            </a:fld>
            <a:endParaRPr kumimoji="1" lang="ja-JP" altLang="en-US"/>
          </a:p>
        </p:txBody>
      </p:sp>
      <p:sp>
        <p:nvSpPr>
          <p:cNvPr id="5" name="フッター プレースホルダー 4">
            <a:extLst>
              <a:ext uri="{FF2B5EF4-FFF2-40B4-BE49-F238E27FC236}">
                <a16:creationId xmlns:a16="http://schemas.microsoft.com/office/drawing/2014/main" id="{6F2B9720-A2C4-49A3-BCA1-979368BF7623}"/>
              </a:ext>
            </a:extLst>
          </p:cNvPr>
          <p:cNvSpPr>
            <a:spLocks noGrp="1"/>
          </p:cNvSpPr>
          <p:nvPr>
            <p:ph type="ftr" sz="quarter" idx="11"/>
          </p:nvPr>
        </p:nvSpPr>
        <p:spPr/>
        <p:txBody>
          <a:bodyPr/>
          <a:lstStyle/>
          <a:p>
            <a:r>
              <a:rPr kumimoji="1" lang="en-US" altLang="zh-TW"/>
              <a:t>2020.08.29_</a:t>
            </a:r>
            <a:r>
              <a:rPr kumimoji="1" lang="zh-TW" altLang="en-US"/>
              <a:t>立憲民主党</a:t>
            </a:r>
            <a:r>
              <a:rPr kumimoji="1" lang="en-US" altLang="zh-TW"/>
              <a:t>_</a:t>
            </a:r>
            <a:r>
              <a:rPr kumimoji="1" lang="zh-TW" altLang="en-US"/>
              <a:t>女性自治体議員</a:t>
            </a:r>
            <a:r>
              <a:rPr kumimoji="1" lang="en-US" altLang="zh-TW"/>
              <a:t>NW</a:t>
            </a:r>
            <a:r>
              <a:rPr kumimoji="1" lang="zh-TW" altLang="en-US"/>
              <a:t>結成総会</a:t>
            </a:r>
            <a:endParaRPr kumimoji="1" lang="ja-JP" altLang="en-US"/>
          </a:p>
        </p:txBody>
      </p:sp>
      <p:sp>
        <p:nvSpPr>
          <p:cNvPr id="6" name="スライド番号プレースホルダー 5">
            <a:extLst>
              <a:ext uri="{FF2B5EF4-FFF2-40B4-BE49-F238E27FC236}">
                <a16:creationId xmlns:a16="http://schemas.microsoft.com/office/drawing/2014/main" id="{7F86C1CD-C12A-4E82-8D72-E4E943E6B75A}"/>
              </a:ext>
            </a:extLst>
          </p:cNvPr>
          <p:cNvSpPr>
            <a:spLocks noGrp="1"/>
          </p:cNvSpPr>
          <p:nvPr>
            <p:ph type="sldNum" sz="quarter" idx="12"/>
          </p:nvPr>
        </p:nvSpPr>
        <p:spPr/>
        <p:txBody>
          <a:bodyPr/>
          <a:lstStyle/>
          <a:p>
            <a:fld id="{DA564B60-802B-4713-B91B-5737FB2FC065}" type="slidenum">
              <a:rPr kumimoji="1" lang="ja-JP" altLang="en-US" smtClean="0"/>
              <a:t>‹#›</a:t>
            </a:fld>
            <a:endParaRPr kumimoji="1" lang="ja-JP" altLang="en-US"/>
          </a:p>
        </p:txBody>
      </p:sp>
    </p:spTree>
    <p:extLst>
      <p:ext uri="{BB962C8B-B14F-4D97-AF65-F5344CB8AC3E}">
        <p14:creationId xmlns:p14="http://schemas.microsoft.com/office/powerpoint/2010/main" val="108737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0FAD23-4A85-4053-AD2D-94B90F52B52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D225D86-4802-4244-81CE-0E621D57741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20B34D-8CD5-44C2-987F-4624B7A41C8D}"/>
              </a:ext>
            </a:extLst>
          </p:cNvPr>
          <p:cNvSpPr>
            <a:spLocks noGrp="1"/>
          </p:cNvSpPr>
          <p:nvPr>
            <p:ph type="dt" sz="half" idx="10"/>
          </p:nvPr>
        </p:nvSpPr>
        <p:spPr/>
        <p:txBody>
          <a:bodyPr/>
          <a:lstStyle/>
          <a:p>
            <a:fld id="{B477E212-C9BE-406A-AA56-39EB75F53B80}" type="datetime1">
              <a:rPr kumimoji="1" lang="ja-JP" altLang="en-US" smtClean="0"/>
              <a:t>2020/8/28</a:t>
            </a:fld>
            <a:endParaRPr kumimoji="1" lang="ja-JP" altLang="en-US"/>
          </a:p>
        </p:txBody>
      </p:sp>
      <p:sp>
        <p:nvSpPr>
          <p:cNvPr id="5" name="フッター プレースホルダー 4">
            <a:extLst>
              <a:ext uri="{FF2B5EF4-FFF2-40B4-BE49-F238E27FC236}">
                <a16:creationId xmlns:a16="http://schemas.microsoft.com/office/drawing/2014/main" id="{1A5779D7-0FB3-432D-8EDD-FD53F273C5D3}"/>
              </a:ext>
            </a:extLst>
          </p:cNvPr>
          <p:cNvSpPr>
            <a:spLocks noGrp="1"/>
          </p:cNvSpPr>
          <p:nvPr>
            <p:ph type="ftr" sz="quarter" idx="11"/>
          </p:nvPr>
        </p:nvSpPr>
        <p:spPr/>
        <p:txBody>
          <a:bodyPr/>
          <a:lstStyle/>
          <a:p>
            <a:r>
              <a:rPr kumimoji="1" lang="en-US" altLang="zh-TW"/>
              <a:t>2020.08.29_</a:t>
            </a:r>
            <a:r>
              <a:rPr kumimoji="1" lang="zh-TW" altLang="en-US"/>
              <a:t>立憲民主党</a:t>
            </a:r>
            <a:r>
              <a:rPr kumimoji="1" lang="en-US" altLang="zh-TW"/>
              <a:t>_</a:t>
            </a:r>
            <a:r>
              <a:rPr kumimoji="1" lang="zh-TW" altLang="en-US"/>
              <a:t>女性自治体議員</a:t>
            </a:r>
            <a:r>
              <a:rPr kumimoji="1" lang="en-US" altLang="zh-TW"/>
              <a:t>NW</a:t>
            </a:r>
            <a:r>
              <a:rPr kumimoji="1" lang="zh-TW" altLang="en-US"/>
              <a:t>結成総会</a:t>
            </a:r>
            <a:endParaRPr kumimoji="1" lang="ja-JP" altLang="en-US"/>
          </a:p>
        </p:txBody>
      </p:sp>
      <p:sp>
        <p:nvSpPr>
          <p:cNvPr id="6" name="スライド番号プレースホルダー 5">
            <a:extLst>
              <a:ext uri="{FF2B5EF4-FFF2-40B4-BE49-F238E27FC236}">
                <a16:creationId xmlns:a16="http://schemas.microsoft.com/office/drawing/2014/main" id="{46C02632-2A4C-4E59-A117-D761C3CD6DEE}"/>
              </a:ext>
            </a:extLst>
          </p:cNvPr>
          <p:cNvSpPr>
            <a:spLocks noGrp="1"/>
          </p:cNvSpPr>
          <p:nvPr>
            <p:ph type="sldNum" sz="quarter" idx="12"/>
          </p:nvPr>
        </p:nvSpPr>
        <p:spPr/>
        <p:txBody>
          <a:bodyPr/>
          <a:lstStyle/>
          <a:p>
            <a:fld id="{DA564B60-802B-4713-B91B-5737FB2FC065}" type="slidenum">
              <a:rPr kumimoji="1" lang="ja-JP" altLang="en-US" smtClean="0"/>
              <a:t>‹#›</a:t>
            </a:fld>
            <a:endParaRPr kumimoji="1" lang="ja-JP" altLang="en-US"/>
          </a:p>
        </p:txBody>
      </p:sp>
    </p:spTree>
    <p:extLst>
      <p:ext uri="{BB962C8B-B14F-4D97-AF65-F5344CB8AC3E}">
        <p14:creationId xmlns:p14="http://schemas.microsoft.com/office/powerpoint/2010/main" val="319044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8FDD47-0188-40AF-A916-D5DB1F0CF10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CED9797-ABF9-4EC5-916B-17AC593E7E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2447DC4-B770-4FB8-890E-0CE3F52CB51D}"/>
              </a:ext>
            </a:extLst>
          </p:cNvPr>
          <p:cNvSpPr>
            <a:spLocks noGrp="1"/>
          </p:cNvSpPr>
          <p:nvPr>
            <p:ph type="dt" sz="half" idx="10"/>
          </p:nvPr>
        </p:nvSpPr>
        <p:spPr/>
        <p:txBody>
          <a:bodyPr/>
          <a:lstStyle/>
          <a:p>
            <a:fld id="{91F37999-0FF1-4B87-BE64-C43CE9181ADE}" type="datetime1">
              <a:rPr kumimoji="1" lang="ja-JP" altLang="en-US" smtClean="0"/>
              <a:t>2020/8/28</a:t>
            </a:fld>
            <a:endParaRPr kumimoji="1" lang="ja-JP" altLang="en-US"/>
          </a:p>
        </p:txBody>
      </p:sp>
      <p:sp>
        <p:nvSpPr>
          <p:cNvPr id="5" name="フッター プレースホルダー 4">
            <a:extLst>
              <a:ext uri="{FF2B5EF4-FFF2-40B4-BE49-F238E27FC236}">
                <a16:creationId xmlns:a16="http://schemas.microsoft.com/office/drawing/2014/main" id="{ACABF8D5-3B6C-47BC-93D3-C71C33B877FB}"/>
              </a:ext>
            </a:extLst>
          </p:cNvPr>
          <p:cNvSpPr>
            <a:spLocks noGrp="1"/>
          </p:cNvSpPr>
          <p:nvPr>
            <p:ph type="ftr" sz="quarter" idx="11"/>
          </p:nvPr>
        </p:nvSpPr>
        <p:spPr/>
        <p:txBody>
          <a:bodyPr/>
          <a:lstStyle/>
          <a:p>
            <a:r>
              <a:rPr kumimoji="1" lang="en-US" altLang="zh-TW"/>
              <a:t>2020.08.29_</a:t>
            </a:r>
            <a:r>
              <a:rPr kumimoji="1" lang="zh-TW" altLang="en-US"/>
              <a:t>立憲民主党</a:t>
            </a:r>
            <a:r>
              <a:rPr kumimoji="1" lang="en-US" altLang="zh-TW"/>
              <a:t>_</a:t>
            </a:r>
            <a:r>
              <a:rPr kumimoji="1" lang="zh-TW" altLang="en-US"/>
              <a:t>女性自治体議員</a:t>
            </a:r>
            <a:r>
              <a:rPr kumimoji="1" lang="en-US" altLang="zh-TW"/>
              <a:t>NW</a:t>
            </a:r>
            <a:r>
              <a:rPr kumimoji="1" lang="zh-TW" altLang="en-US"/>
              <a:t>結成総会</a:t>
            </a:r>
            <a:endParaRPr kumimoji="1" lang="ja-JP" altLang="en-US"/>
          </a:p>
        </p:txBody>
      </p:sp>
      <p:sp>
        <p:nvSpPr>
          <p:cNvPr id="6" name="スライド番号プレースホルダー 5">
            <a:extLst>
              <a:ext uri="{FF2B5EF4-FFF2-40B4-BE49-F238E27FC236}">
                <a16:creationId xmlns:a16="http://schemas.microsoft.com/office/drawing/2014/main" id="{BD9F3440-3B96-4031-A797-5E4640C5C939}"/>
              </a:ext>
            </a:extLst>
          </p:cNvPr>
          <p:cNvSpPr>
            <a:spLocks noGrp="1"/>
          </p:cNvSpPr>
          <p:nvPr>
            <p:ph type="sldNum" sz="quarter" idx="12"/>
          </p:nvPr>
        </p:nvSpPr>
        <p:spPr/>
        <p:txBody>
          <a:bodyPr/>
          <a:lstStyle/>
          <a:p>
            <a:fld id="{DA564B60-802B-4713-B91B-5737FB2FC065}" type="slidenum">
              <a:rPr kumimoji="1" lang="ja-JP" altLang="en-US" smtClean="0"/>
              <a:t>‹#›</a:t>
            </a:fld>
            <a:endParaRPr kumimoji="1" lang="ja-JP" altLang="en-US"/>
          </a:p>
        </p:txBody>
      </p:sp>
    </p:spTree>
    <p:extLst>
      <p:ext uri="{BB962C8B-B14F-4D97-AF65-F5344CB8AC3E}">
        <p14:creationId xmlns:p14="http://schemas.microsoft.com/office/powerpoint/2010/main" val="405805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11DF94-3E71-4B40-B477-B263F0DE264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D55E28-509A-4C63-9D87-3704888754B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B8F06F3-4563-4EA0-B771-4D414C1CC83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71380C2-D256-4B8A-8572-30B7C6614120}"/>
              </a:ext>
            </a:extLst>
          </p:cNvPr>
          <p:cNvSpPr>
            <a:spLocks noGrp="1"/>
          </p:cNvSpPr>
          <p:nvPr>
            <p:ph type="dt" sz="half" idx="10"/>
          </p:nvPr>
        </p:nvSpPr>
        <p:spPr/>
        <p:txBody>
          <a:bodyPr/>
          <a:lstStyle/>
          <a:p>
            <a:fld id="{590BFB56-A873-4539-8170-F8411C6D0298}" type="datetime1">
              <a:rPr kumimoji="1" lang="ja-JP" altLang="en-US" smtClean="0"/>
              <a:t>2020/8/28</a:t>
            </a:fld>
            <a:endParaRPr kumimoji="1" lang="ja-JP" altLang="en-US"/>
          </a:p>
        </p:txBody>
      </p:sp>
      <p:sp>
        <p:nvSpPr>
          <p:cNvPr id="6" name="フッター プレースホルダー 5">
            <a:extLst>
              <a:ext uri="{FF2B5EF4-FFF2-40B4-BE49-F238E27FC236}">
                <a16:creationId xmlns:a16="http://schemas.microsoft.com/office/drawing/2014/main" id="{3BB7BA4B-CA33-4ED0-A711-1FCD8C438AE0}"/>
              </a:ext>
            </a:extLst>
          </p:cNvPr>
          <p:cNvSpPr>
            <a:spLocks noGrp="1"/>
          </p:cNvSpPr>
          <p:nvPr>
            <p:ph type="ftr" sz="quarter" idx="11"/>
          </p:nvPr>
        </p:nvSpPr>
        <p:spPr/>
        <p:txBody>
          <a:bodyPr/>
          <a:lstStyle/>
          <a:p>
            <a:r>
              <a:rPr kumimoji="1" lang="en-US" altLang="zh-TW"/>
              <a:t>2020.08.29_</a:t>
            </a:r>
            <a:r>
              <a:rPr kumimoji="1" lang="zh-TW" altLang="en-US"/>
              <a:t>立憲民主党</a:t>
            </a:r>
            <a:r>
              <a:rPr kumimoji="1" lang="en-US" altLang="zh-TW"/>
              <a:t>_</a:t>
            </a:r>
            <a:r>
              <a:rPr kumimoji="1" lang="zh-TW" altLang="en-US"/>
              <a:t>女性自治体議員</a:t>
            </a:r>
            <a:r>
              <a:rPr kumimoji="1" lang="en-US" altLang="zh-TW"/>
              <a:t>NW</a:t>
            </a:r>
            <a:r>
              <a:rPr kumimoji="1" lang="zh-TW" altLang="en-US"/>
              <a:t>結成総会</a:t>
            </a:r>
            <a:endParaRPr kumimoji="1" lang="ja-JP" altLang="en-US"/>
          </a:p>
        </p:txBody>
      </p:sp>
      <p:sp>
        <p:nvSpPr>
          <p:cNvPr id="7" name="スライド番号プレースホルダー 6">
            <a:extLst>
              <a:ext uri="{FF2B5EF4-FFF2-40B4-BE49-F238E27FC236}">
                <a16:creationId xmlns:a16="http://schemas.microsoft.com/office/drawing/2014/main" id="{2D8D8A04-9303-4352-8A94-3BD1742C263C}"/>
              </a:ext>
            </a:extLst>
          </p:cNvPr>
          <p:cNvSpPr>
            <a:spLocks noGrp="1"/>
          </p:cNvSpPr>
          <p:nvPr>
            <p:ph type="sldNum" sz="quarter" idx="12"/>
          </p:nvPr>
        </p:nvSpPr>
        <p:spPr/>
        <p:txBody>
          <a:bodyPr/>
          <a:lstStyle/>
          <a:p>
            <a:fld id="{DA564B60-802B-4713-B91B-5737FB2FC065}" type="slidenum">
              <a:rPr kumimoji="1" lang="ja-JP" altLang="en-US" smtClean="0"/>
              <a:t>‹#›</a:t>
            </a:fld>
            <a:endParaRPr kumimoji="1" lang="ja-JP" altLang="en-US"/>
          </a:p>
        </p:txBody>
      </p:sp>
    </p:spTree>
    <p:extLst>
      <p:ext uri="{BB962C8B-B14F-4D97-AF65-F5344CB8AC3E}">
        <p14:creationId xmlns:p14="http://schemas.microsoft.com/office/powerpoint/2010/main" val="50447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205B3D-15A5-4A3B-AE4E-54C9D273E04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035BEF-DDC5-4453-AB85-C337CC1E45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2F6CACD-9C39-4A4F-906E-577AE594370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2C7155D-1067-43F9-82A7-E23226F8C4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FFD510B-60D5-4A6B-A063-596D0D5D0B6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3B4AD91-D7C8-4C47-BE02-EE054B28BCF9}"/>
              </a:ext>
            </a:extLst>
          </p:cNvPr>
          <p:cNvSpPr>
            <a:spLocks noGrp="1"/>
          </p:cNvSpPr>
          <p:nvPr>
            <p:ph type="dt" sz="half" idx="10"/>
          </p:nvPr>
        </p:nvSpPr>
        <p:spPr/>
        <p:txBody>
          <a:bodyPr/>
          <a:lstStyle/>
          <a:p>
            <a:fld id="{5FC855AF-E811-4575-AF32-4253B52ECF90}" type="datetime1">
              <a:rPr kumimoji="1" lang="ja-JP" altLang="en-US" smtClean="0"/>
              <a:t>2020/8/28</a:t>
            </a:fld>
            <a:endParaRPr kumimoji="1" lang="ja-JP" altLang="en-US"/>
          </a:p>
        </p:txBody>
      </p:sp>
      <p:sp>
        <p:nvSpPr>
          <p:cNvPr id="8" name="フッター プレースホルダー 7">
            <a:extLst>
              <a:ext uri="{FF2B5EF4-FFF2-40B4-BE49-F238E27FC236}">
                <a16:creationId xmlns:a16="http://schemas.microsoft.com/office/drawing/2014/main" id="{00879238-5E2A-4EA0-87DC-F3A586D6542D}"/>
              </a:ext>
            </a:extLst>
          </p:cNvPr>
          <p:cNvSpPr>
            <a:spLocks noGrp="1"/>
          </p:cNvSpPr>
          <p:nvPr>
            <p:ph type="ftr" sz="quarter" idx="11"/>
          </p:nvPr>
        </p:nvSpPr>
        <p:spPr/>
        <p:txBody>
          <a:bodyPr/>
          <a:lstStyle/>
          <a:p>
            <a:r>
              <a:rPr kumimoji="1" lang="en-US" altLang="zh-TW"/>
              <a:t>2020.08.29_</a:t>
            </a:r>
            <a:r>
              <a:rPr kumimoji="1" lang="zh-TW" altLang="en-US"/>
              <a:t>立憲民主党</a:t>
            </a:r>
            <a:r>
              <a:rPr kumimoji="1" lang="en-US" altLang="zh-TW"/>
              <a:t>_</a:t>
            </a:r>
            <a:r>
              <a:rPr kumimoji="1" lang="zh-TW" altLang="en-US"/>
              <a:t>女性自治体議員</a:t>
            </a:r>
            <a:r>
              <a:rPr kumimoji="1" lang="en-US" altLang="zh-TW"/>
              <a:t>NW</a:t>
            </a:r>
            <a:r>
              <a:rPr kumimoji="1" lang="zh-TW" altLang="en-US"/>
              <a:t>結成総会</a:t>
            </a:r>
            <a:endParaRPr kumimoji="1" lang="ja-JP" altLang="en-US"/>
          </a:p>
        </p:txBody>
      </p:sp>
      <p:sp>
        <p:nvSpPr>
          <p:cNvPr id="9" name="スライド番号プレースホルダー 8">
            <a:extLst>
              <a:ext uri="{FF2B5EF4-FFF2-40B4-BE49-F238E27FC236}">
                <a16:creationId xmlns:a16="http://schemas.microsoft.com/office/drawing/2014/main" id="{BA4EE86E-ED40-4DB0-8AD8-FFA6D241D705}"/>
              </a:ext>
            </a:extLst>
          </p:cNvPr>
          <p:cNvSpPr>
            <a:spLocks noGrp="1"/>
          </p:cNvSpPr>
          <p:nvPr>
            <p:ph type="sldNum" sz="quarter" idx="12"/>
          </p:nvPr>
        </p:nvSpPr>
        <p:spPr/>
        <p:txBody>
          <a:bodyPr/>
          <a:lstStyle/>
          <a:p>
            <a:fld id="{DA564B60-802B-4713-B91B-5737FB2FC065}" type="slidenum">
              <a:rPr kumimoji="1" lang="ja-JP" altLang="en-US" smtClean="0"/>
              <a:t>‹#›</a:t>
            </a:fld>
            <a:endParaRPr kumimoji="1" lang="ja-JP" altLang="en-US"/>
          </a:p>
        </p:txBody>
      </p:sp>
    </p:spTree>
    <p:extLst>
      <p:ext uri="{BB962C8B-B14F-4D97-AF65-F5344CB8AC3E}">
        <p14:creationId xmlns:p14="http://schemas.microsoft.com/office/powerpoint/2010/main" val="257344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CF16D6-3075-471F-A01C-81DDCAEE054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65E0832-E77B-4C61-828B-579618D46459}"/>
              </a:ext>
            </a:extLst>
          </p:cNvPr>
          <p:cNvSpPr>
            <a:spLocks noGrp="1"/>
          </p:cNvSpPr>
          <p:nvPr>
            <p:ph type="dt" sz="half" idx="10"/>
          </p:nvPr>
        </p:nvSpPr>
        <p:spPr/>
        <p:txBody>
          <a:bodyPr/>
          <a:lstStyle/>
          <a:p>
            <a:fld id="{3F75F28C-3399-4D2E-AE91-10FAC6FBDB74}" type="datetime1">
              <a:rPr kumimoji="1" lang="ja-JP" altLang="en-US" smtClean="0"/>
              <a:t>2020/8/28</a:t>
            </a:fld>
            <a:endParaRPr kumimoji="1" lang="ja-JP" altLang="en-US"/>
          </a:p>
        </p:txBody>
      </p:sp>
      <p:sp>
        <p:nvSpPr>
          <p:cNvPr id="4" name="フッター プレースホルダー 3">
            <a:extLst>
              <a:ext uri="{FF2B5EF4-FFF2-40B4-BE49-F238E27FC236}">
                <a16:creationId xmlns:a16="http://schemas.microsoft.com/office/drawing/2014/main" id="{3F71841A-F6EA-4634-8553-02AA055A58D1}"/>
              </a:ext>
            </a:extLst>
          </p:cNvPr>
          <p:cNvSpPr>
            <a:spLocks noGrp="1"/>
          </p:cNvSpPr>
          <p:nvPr>
            <p:ph type="ftr" sz="quarter" idx="11"/>
          </p:nvPr>
        </p:nvSpPr>
        <p:spPr/>
        <p:txBody>
          <a:bodyPr/>
          <a:lstStyle/>
          <a:p>
            <a:r>
              <a:rPr kumimoji="1" lang="en-US" altLang="zh-TW"/>
              <a:t>2020.08.29_</a:t>
            </a:r>
            <a:r>
              <a:rPr kumimoji="1" lang="zh-TW" altLang="en-US"/>
              <a:t>立憲民主党</a:t>
            </a:r>
            <a:r>
              <a:rPr kumimoji="1" lang="en-US" altLang="zh-TW"/>
              <a:t>_</a:t>
            </a:r>
            <a:r>
              <a:rPr kumimoji="1" lang="zh-TW" altLang="en-US"/>
              <a:t>女性自治体議員</a:t>
            </a:r>
            <a:r>
              <a:rPr kumimoji="1" lang="en-US" altLang="zh-TW"/>
              <a:t>NW</a:t>
            </a:r>
            <a:r>
              <a:rPr kumimoji="1" lang="zh-TW" altLang="en-US"/>
              <a:t>結成総会</a:t>
            </a:r>
            <a:endParaRPr kumimoji="1" lang="ja-JP" altLang="en-US"/>
          </a:p>
        </p:txBody>
      </p:sp>
      <p:sp>
        <p:nvSpPr>
          <p:cNvPr id="5" name="スライド番号プレースホルダー 4">
            <a:extLst>
              <a:ext uri="{FF2B5EF4-FFF2-40B4-BE49-F238E27FC236}">
                <a16:creationId xmlns:a16="http://schemas.microsoft.com/office/drawing/2014/main" id="{90761ACD-76A2-41B1-8DC8-7DFA6B5970D9}"/>
              </a:ext>
            </a:extLst>
          </p:cNvPr>
          <p:cNvSpPr>
            <a:spLocks noGrp="1"/>
          </p:cNvSpPr>
          <p:nvPr>
            <p:ph type="sldNum" sz="quarter" idx="12"/>
          </p:nvPr>
        </p:nvSpPr>
        <p:spPr/>
        <p:txBody>
          <a:bodyPr/>
          <a:lstStyle/>
          <a:p>
            <a:fld id="{DA564B60-802B-4713-B91B-5737FB2FC065}" type="slidenum">
              <a:rPr kumimoji="1" lang="ja-JP" altLang="en-US" smtClean="0"/>
              <a:t>‹#›</a:t>
            </a:fld>
            <a:endParaRPr kumimoji="1" lang="ja-JP" altLang="en-US"/>
          </a:p>
        </p:txBody>
      </p:sp>
    </p:spTree>
    <p:extLst>
      <p:ext uri="{BB962C8B-B14F-4D97-AF65-F5344CB8AC3E}">
        <p14:creationId xmlns:p14="http://schemas.microsoft.com/office/powerpoint/2010/main" val="257492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C388EA1-6118-40A4-8EF8-6E6EDBC93548}"/>
              </a:ext>
            </a:extLst>
          </p:cNvPr>
          <p:cNvSpPr>
            <a:spLocks noGrp="1"/>
          </p:cNvSpPr>
          <p:nvPr>
            <p:ph type="dt" sz="half" idx="10"/>
          </p:nvPr>
        </p:nvSpPr>
        <p:spPr/>
        <p:txBody>
          <a:bodyPr/>
          <a:lstStyle/>
          <a:p>
            <a:fld id="{57B0CFCB-8C5B-4010-90EF-2759C482BDB6}" type="datetime1">
              <a:rPr kumimoji="1" lang="ja-JP" altLang="en-US" smtClean="0"/>
              <a:t>2020/8/28</a:t>
            </a:fld>
            <a:endParaRPr kumimoji="1" lang="ja-JP" altLang="en-US"/>
          </a:p>
        </p:txBody>
      </p:sp>
      <p:sp>
        <p:nvSpPr>
          <p:cNvPr id="3" name="フッター プレースホルダー 2">
            <a:extLst>
              <a:ext uri="{FF2B5EF4-FFF2-40B4-BE49-F238E27FC236}">
                <a16:creationId xmlns:a16="http://schemas.microsoft.com/office/drawing/2014/main" id="{31C6D375-9252-422A-B8E9-E951EA993F16}"/>
              </a:ext>
            </a:extLst>
          </p:cNvPr>
          <p:cNvSpPr>
            <a:spLocks noGrp="1"/>
          </p:cNvSpPr>
          <p:nvPr>
            <p:ph type="ftr" sz="quarter" idx="11"/>
          </p:nvPr>
        </p:nvSpPr>
        <p:spPr/>
        <p:txBody>
          <a:bodyPr/>
          <a:lstStyle/>
          <a:p>
            <a:r>
              <a:rPr kumimoji="1" lang="en-US" altLang="zh-TW"/>
              <a:t>2020.08.29_</a:t>
            </a:r>
            <a:r>
              <a:rPr kumimoji="1" lang="zh-TW" altLang="en-US"/>
              <a:t>立憲民主党</a:t>
            </a:r>
            <a:r>
              <a:rPr kumimoji="1" lang="en-US" altLang="zh-TW"/>
              <a:t>_</a:t>
            </a:r>
            <a:r>
              <a:rPr kumimoji="1" lang="zh-TW" altLang="en-US"/>
              <a:t>女性自治体議員</a:t>
            </a:r>
            <a:r>
              <a:rPr kumimoji="1" lang="en-US" altLang="zh-TW"/>
              <a:t>NW</a:t>
            </a:r>
            <a:r>
              <a:rPr kumimoji="1" lang="zh-TW" altLang="en-US"/>
              <a:t>結成総会</a:t>
            </a:r>
            <a:endParaRPr kumimoji="1" lang="ja-JP" altLang="en-US"/>
          </a:p>
        </p:txBody>
      </p:sp>
      <p:sp>
        <p:nvSpPr>
          <p:cNvPr id="4" name="スライド番号プレースホルダー 3">
            <a:extLst>
              <a:ext uri="{FF2B5EF4-FFF2-40B4-BE49-F238E27FC236}">
                <a16:creationId xmlns:a16="http://schemas.microsoft.com/office/drawing/2014/main" id="{E230FEB5-0034-42C4-84FA-43BB6FA554DD}"/>
              </a:ext>
            </a:extLst>
          </p:cNvPr>
          <p:cNvSpPr>
            <a:spLocks noGrp="1"/>
          </p:cNvSpPr>
          <p:nvPr>
            <p:ph type="sldNum" sz="quarter" idx="12"/>
          </p:nvPr>
        </p:nvSpPr>
        <p:spPr/>
        <p:txBody>
          <a:bodyPr/>
          <a:lstStyle/>
          <a:p>
            <a:fld id="{DA564B60-802B-4713-B91B-5737FB2FC065}" type="slidenum">
              <a:rPr kumimoji="1" lang="ja-JP" altLang="en-US" smtClean="0"/>
              <a:t>‹#›</a:t>
            </a:fld>
            <a:endParaRPr kumimoji="1" lang="ja-JP" altLang="en-US"/>
          </a:p>
        </p:txBody>
      </p:sp>
    </p:spTree>
    <p:extLst>
      <p:ext uri="{BB962C8B-B14F-4D97-AF65-F5344CB8AC3E}">
        <p14:creationId xmlns:p14="http://schemas.microsoft.com/office/powerpoint/2010/main" val="136269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84AB3-5572-42BB-81F1-D7F4922CE4E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D95BEC-27E4-4F1A-B093-26E4A83EA0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589BDE6-8CB7-4FAC-A068-177A3AEA3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96811B-AE37-4BE7-BE1F-8A2EAF248195}"/>
              </a:ext>
            </a:extLst>
          </p:cNvPr>
          <p:cNvSpPr>
            <a:spLocks noGrp="1"/>
          </p:cNvSpPr>
          <p:nvPr>
            <p:ph type="dt" sz="half" idx="10"/>
          </p:nvPr>
        </p:nvSpPr>
        <p:spPr/>
        <p:txBody>
          <a:bodyPr/>
          <a:lstStyle/>
          <a:p>
            <a:fld id="{B11DDBC3-6DAF-4469-91E7-0D7198DA58FF}" type="datetime1">
              <a:rPr kumimoji="1" lang="ja-JP" altLang="en-US" smtClean="0"/>
              <a:t>2020/8/28</a:t>
            </a:fld>
            <a:endParaRPr kumimoji="1" lang="ja-JP" altLang="en-US"/>
          </a:p>
        </p:txBody>
      </p:sp>
      <p:sp>
        <p:nvSpPr>
          <p:cNvPr id="6" name="フッター プレースホルダー 5">
            <a:extLst>
              <a:ext uri="{FF2B5EF4-FFF2-40B4-BE49-F238E27FC236}">
                <a16:creationId xmlns:a16="http://schemas.microsoft.com/office/drawing/2014/main" id="{C477C6ED-C4F8-4700-B3FD-D41B548B091D}"/>
              </a:ext>
            </a:extLst>
          </p:cNvPr>
          <p:cNvSpPr>
            <a:spLocks noGrp="1"/>
          </p:cNvSpPr>
          <p:nvPr>
            <p:ph type="ftr" sz="quarter" idx="11"/>
          </p:nvPr>
        </p:nvSpPr>
        <p:spPr/>
        <p:txBody>
          <a:bodyPr/>
          <a:lstStyle/>
          <a:p>
            <a:r>
              <a:rPr kumimoji="1" lang="en-US" altLang="zh-TW"/>
              <a:t>2020.08.29_</a:t>
            </a:r>
            <a:r>
              <a:rPr kumimoji="1" lang="zh-TW" altLang="en-US"/>
              <a:t>立憲民主党</a:t>
            </a:r>
            <a:r>
              <a:rPr kumimoji="1" lang="en-US" altLang="zh-TW"/>
              <a:t>_</a:t>
            </a:r>
            <a:r>
              <a:rPr kumimoji="1" lang="zh-TW" altLang="en-US"/>
              <a:t>女性自治体議員</a:t>
            </a:r>
            <a:r>
              <a:rPr kumimoji="1" lang="en-US" altLang="zh-TW"/>
              <a:t>NW</a:t>
            </a:r>
            <a:r>
              <a:rPr kumimoji="1" lang="zh-TW" altLang="en-US"/>
              <a:t>結成総会</a:t>
            </a:r>
            <a:endParaRPr kumimoji="1" lang="ja-JP" altLang="en-US"/>
          </a:p>
        </p:txBody>
      </p:sp>
      <p:sp>
        <p:nvSpPr>
          <p:cNvPr id="7" name="スライド番号プレースホルダー 6">
            <a:extLst>
              <a:ext uri="{FF2B5EF4-FFF2-40B4-BE49-F238E27FC236}">
                <a16:creationId xmlns:a16="http://schemas.microsoft.com/office/drawing/2014/main" id="{34C5EA58-8555-4573-843D-E75D56453FC0}"/>
              </a:ext>
            </a:extLst>
          </p:cNvPr>
          <p:cNvSpPr>
            <a:spLocks noGrp="1"/>
          </p:cNvSpPr>
          <p:nvPr>
            <p:ph type="sldNum" sz="quarter" idx="12"/>
          </p:nvPr>
        </p:nvSpPr>
        <p:spPr/>
        <p:txBody>
          <a:bodyPr/>
          <a:lstStyle/>
          <a:p>
            <a:fld id="{DA564B60-802B-4713-B91B-5737FB2FC065}" type="slidenum">
              <a:rPr kumimoji="1" lang="ja-JP" altLang="en-US" smtClean="0"/>
              <a:t>‹#›</a:t>
            </a:fld>
            <a:endParaRPr kumimoji="1" lang="ja-JP" altLang="en-US"/>
          </a:p>
        </p:txBody>
      </p:sp>
    </p:spTree>
    <p:extLst>
      <p:ext uri="{BB962C8B-B14F-4D97-AF65-F5344CB8AC3E}">
        <p14:creationId xmlns:p14="http://schemas.microsoft.com/office/powerpoint/2010/main" val="387005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62F576-6114-4623-8B49-990DC48D8D4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7CBA177-4DF5-4847-8731-3EA20BC0D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AAC845A-6779-4AB3-9FCF-7DACD66B8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8B94B4F-C1FD-4BBD-B44C-C4E340410F2A}"/>
              </a:ext>
            </a:extLst>
          </p:cNvPr>
          <p:cNvSpPr>
            <a:spLocks noGrp="1"/>
          </p:cNvSpPr>
          <p:nvPr>
            <p:ph type="dt" sz="half" idx="10"/>
          </p:nvPr>
        </p:nvSpPr>
        <p:spPr/>
        <p:txBody>
          <a:bodyPr/>
          <a:lstStyle/>
          <a:p>
            <a:fld id="{EA54BBE3-AB09-4A99-A1B6-AA1E00215D5F}" type="datetime1">
              <a:rPr kumimoji="1" lang="ja-JP" altLang="en-US" smtClean="0"/>
              <a:t>2020/8/28</a:t>
            </a:fld>
            <a:endParaRPr kumimoji="1" lang="ja-JP" altLang="en-US"/>
          </a:p>
        </p:txBody>
      </p:sp>
      <p:sp>
        <p:nvSpPr>
          <p:cNvPr id="6" name="フッター プレースホルダー 5">
            <a:extLst>
              <a:ext uri="{FF2B5EF4-FFF2-40B4-BE49-F238E27FC236}">
                <a16:creationId xmlns:a16="http://schemas.microsoft.com/office/drawing/2014/main" id="{6C8F1901-29FB-4B1A-A201-E51A888EDB74}"/>
              </a:ext>
            </a:extLst>
          </p:cNvPr>
          <p:cNvSpPr>
            <a:spLocks noGrp="1"/>
          </p:cNvSpPr>
          <p:nvPr>
            <p:ph type="ftr" sz="quarter" idx="11"/>
          </p:nvPr>
        </p:nvSpPr>
        <p:spPr/>
        <p:txBody>
          <a:bodyPr/>
          <a:lstStyle/>
          <a:p>
            <a:r>
              <a:rPr kumimoji="1" lang="en-US" altLang="zh-TW"/>
              <a:t>2020.08.29_</a:t>
            </a:r>
            <a:r>
              <a:rPr kumimoji="1" lang="zh-TW" altLang="en-US"/>
              <a:t>立憲民主党</a:t>
            </a:r>
            <a:r>
              <a:rPr kumimoji="1" lang="en-US" altLang="zh-TW"/>
              <a:t>_</a:t>
            </a:r>
            <a:r>
              <a:rPr kumimoji="1" lang="zh-TW" altLang="en-US"/>
              <a:t>女性自治体議員</a:t>
            </a:r>
            <a:r>
              <a:rPr kumimoji="1" lang="en-US" altLang="zh-TW"/>
              <a:t>NW</a:t>
            </a:r>
            <a:r>
              <a:rPr kumimoji="1" lang="zh-TW" altLang="en-US"/>
              <a:t>結成総会</a:t>
            </a:r>
            <a:endParaRPr kumimoji="1" lang="ja-JP" altLang="en-US"/>
          </a:p>
        </p:txBody>
      </p:sp>
      <p:sp>
        <p:nvSpPr>
          <p:cNvPr id="7" name="スライド番号プレースホルダー 6">
            <a:extLst>
              <a:ext uri="{FF2B5EF4-FFF2-40B4-BE49-F238E27FC236}">
                <a16:creationId xmlns:a16="http://schemas.microsoft.com/office/drawing/2014/main" id="{677D7EDF-1239-44D0-B513-2E4AC8C8605A}"/>
              </a:ext>
            </a:extLst>
          </p:cNvPr>
          <p:cNvSpPr>
            <a:spLocks noGrp="1"/>
          </p:cNvSpPr>
          <p:nvPr>
            <p:ph type="sldNum" sz="quarter" idx="12"/>
          </p:nvPr>
        </p:nvSpPr>
        <p:spPr/>
        <p:txBody>
          <a:bodyPr/>
          <a:lstStyle/>
          <a:p>
            <a:fld id="{DA564B60-802B-4713-B91B-5737FB2FC065}" type="slidenum">
              <a:rPr kumimoji="1" lang="ja-JP" altLang="en-US" smtClean="0"/>
              <a:t>‹#›</a:t>
            </a:fld>
            <a:endParaRPr kumimoji="1" lang="ja-JP" altLang="en-US"/>
          </a:p>
        </p:txBody>
      </p:sp>
    </p:spTree>
    <p:extLst>
      <p:ext uri="{BB962C8B-B14F-4D97-AF65-F5344CB8AC3E}">
        <p14:creationId xmlns:p14="http://schemas.microsoft.com/office/powerpoint/2010/main" val="234638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2D1A671-493B-4227-85E9-112E8AB752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EFD526-ED45-46FD-A252-31DDE8E985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7EA627C-24D7-4240-9313-7F137168E0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5927A-37D8-4AE3-836A-674DB97A2B8E}" type="datetime1">
              <a:rPr kumimoji="1" lang="ja-JP" altLang="en-US" smtClean="0"/>
              <a:t>2020/8/28</a:t>
            </a:fld>
            <a:endParaRPr kumimoji="1" lang="ja-JP" altLang="en-US"/>
          </a:p>
        </p:txBody>
      </p:sp>
      <p:sp>
        <p:nvSpPr>
          <p:cNvPr id="5" name="フッター プレースホルダー 4">
            <a:extLst>
              <a:ext uri="{FF2B5EF4-FFF2-40B4-BE49-F238E27FC236}">
                <a16:creationId xmlns:a16="http://schemas.microsoft.com/office/drawing/2014/main" id="{125D5FEB-2F17-4754-B478-290637830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2020.08.29_</a:t>
            </a:r>
            <a:r>
              <a:rPr kumimoji="1" lang="zh-TW" altLang="en-US"/>
              <a:t>立憲民主党</a:t>
            </a:r>
            <a:r>
              <a:rPr kumimoji="1" lang="en-US" altLang="zh-TW"/>
              <a:t>_</a:t>
            </a:r>
            <a:r>
              <a:rPr kumimoji="1" lang="zh-TW" altLang="en-US"/>
              <a:t>女性自治体議員</a:t>
            </a:r>
            <a:r>
              <a:rPr kumimoji="1" lang="en-US" altLang="zh-TW"/>
              <a:t>NW</a:t>
            </a:r>
            <a:r>
              <a:rPr kumimoji="1" lang="zh-TW" altLang="en-US"/>
              <a:t>結成総会</a:t>
            </a:r>
            <a:endParaRPr kumimoji="1" lang="ja-JP" altLang="en-US"/>
          </a:p>
        </p:txBody>
      </p:sp>
      <p:sp>
        <p:nvSpPr>
          <p:cNvPr id="6" name="スライド番号プレースホルダー 5">
            <a:extLst>
              <a:ext uri="{FF2B5EF4-FFF2-40B4-BE49-F238E27FC236}">
                <a16:creationId xmlns:a16="http://schemas.microsoft.com/office/drawing/2014/main" id="{312CD55E-7F63-4BF7-804B-699D77DE1C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64B60-802B-4713-B91B-5737FB2FC065}" type="slidenum">
              <a:rPr kumimoji="1" lang="ja-JP" altLang="en-US" smtClean="0"/>
              <a:t>‹#›</a:t>
            </a:fld>
            <a:endParaRPr kumimoji="1" lang="ja-JP" altLang="en-US"/>
          </a:p>
        </p:txBody>
      </p:sp>
    </p:spTree>
    <p:extLst>
      <p:ext uri="{BB962C8B-B14F-4D97-AF65-F5344CB8AC3E}">
        <p14:creationId xmlns:p14="http://schemas.microsoft.com/office/powerpoint/2010/main" val="1543068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527901CC-ACDE-4FC3-BCDF-FCD5E6E7A156}"/>
              </a:ext>
            </a:extLst>
          </p:cNvPr>
          <p:cNvSpPr>
            <a:spLocks noGrp="1"/>
          </p:cNvSpPr>
          <p:nvPr>
            <p:ph type="ftr" sz="quarter" idx="11"/>
          </p:nvPr>
        </p:nvSpPr>
        <p:spPr/>
        <p:txBody>
          <a:bodyPr/>
          <a:lstStyle/>
          <a:p>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2020.08.29_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立憲民主党</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女性自治体議員</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NW</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結成総会</a:t>
            </a:r>
            <a:endParaRPr kumimoji="1" lang="ja-JP" altLang="en-US" dirty="0">
              <a:solidFill>
                <a:srgbClr val="002060"/>
              </a:solidFill>
              <a:latin typeface="UD デジタル 教科書体 NP-R" panose="02020400000000000000" pitchFamily="18" charset="-128"/>
              <a:ea typeface="UD デジタル 教科書体 NP-R" panose="02020400000000000000" pitchFamily="18" charset="-128"/>
            </a:endParaRPr>
          </a:p>
        </p:txBody>
      </p:sp>
      <p:sp>
        <p:nvSpPr>
          <p:cNvPr id="3" name="字幕 2">
            <a:extLst>
              <a:ext uri="{FF2B5EF4-FFF2-40B4-BE49-F238E27FC236}">
                <a16:creationId xmlns:a16="http://schemas.microsoft.com/office/drawing/2014/main" id="{FBD3CD98-A571-4A72-AA6A-BDFA497FEBEF}"/>
              </a:ext>
            </a:extLst>
          </p:cNvPr>
          <p:cNvSpPr>
            <a:spLocks noGrp="1"/>
          </p:cNvSpPr>
          <p:nvPr>
            <p:ph type="subTitle" idx="4294967295"/>
          </p:nvPr>
        </p:nvSpPr>
        <p:spPr>
          <a:xfrm>
            <a:off x="0" y="5868988"/>
            <a:ext cx="12192000" cy="365125"/>
          </a:xfrm>
        </p:spPr>
        <p:txBody>
          <a:bodyPr>
            <a:normAutofit fontScale="77500" lnSpcReduction="20000"/>
          </a:bodyPr>
          <a:lstStyle/>
          <a:p>
            <a:pPr marL="0" indent="0" algn="ctr">
              <a:buNone/>
            </a:pPr>
            <a:r>
              <a:rPr lang="ja-JP" altLang="en-US" dirty="0">
                <a:latin typeface="UD デジタル 教科書体 NP-R" panose="02020400000000000000" pitchFamily="18" charset="-128"/>
                <a:ea typeface="UD デジタル 教科書体 NP-R" panose="02020400000000000000" pitchFamily="18" charset="-128"/>
              </a:rPr>
              <a:t>世田谷区議会議員・中山みずほ</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 name="タイトル 1">
            <a:extLst>
              <a:ext uri="{FF2B5EF4-FFF2-40B4-BE49-F238E27FC236}">
                <a16:creationId xmlns:a16="http://schemas.microsoft.com/office/drawing/2014/main" id="{CB6A1FF2-21F5-4D36-AC8A-3408CABC9AF9}"/>
              </a:ext>
            </a:extLst>
          </p:cNvPr>
          <p:cNvSpPr>
            <a:spLocks noGrp="1"/>
          </p:cNvSpPr>
          <p:nvPr>
            <p:ph type="ctrTitle" idx="4294967295"/>
          </p:nvPr>
        </p:nvSpPr>
        <p:spPr>
          <a:xfrm>
            <a:off x="0" y="1122363"/>
            <a:ext cx="12192000" cy="1385887"/>
          </a:xfrm>
        </p:spPr>
        <p:txBody>
          <a:bodyPr>
            <a:normAutofit/>
          </a:bodyPr>
          <a:lstStyle/>
          <a:p>
            <a:pPr algn="ctr"/>
            <a:r>
              <a:rPr kumimoji="1" lang="ja-JP" altLang="en-US" sz="6000" dirty="0">
                <a:latin typeface="UD デジタル 教科書体 NP-R" panose="02020400000000000000" pitchFamily="18" charset="-128"/>
                <a:ea typeface="UD デジタル 教科書体 NP-R" panose="02020400000000000000" pitchFamily="18" charset="-128"/>
              </a:rPr>
              <a:t>世帯主主義に関するプロジェクト</a:t>
            </a:r>
          </a:p>
        </p:txBody>
      </p:sp>
    </p:spTree>
    <p:extLst>
      <p:ext uri="{BB962C8B-B14F-4D97-AF65-F5344CB8AC3E}">
        <p14:creationId xmlns:p14="http://schemas.microsoft.com/office/powerpoint/2010/main" val="1207840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C5787705-5157-4C1E-8309-0F465473D1DF}"/>
              </a:ext>
            </a:extLst>
          </p:cNvPr>
          <p:cNvSpPr>
            <a:spLocks noGrp="1"/>
          </p:cNvSpPr>
          <p:nvPr>
            <p:ph idx="1"/>
          </p:nvPr>
        </p:nvSpPr>
        <p:spPr>
          <a:xfrm>
            <a:off x="838200" y="535259"/>
            <a:ext cx="10515600" cy="5742878"/>
          </a:xfrm>
        </p:spPr>
        <p:txBody>
          <a:bodyPr>
            <a:normAutofit/>
          </a:bodyPr>
          <a:lstStyle/>
          <a:p>
            <a:pPr marL="0" indent="0">
              <a:lnSpc>
                <a:spcPct val="120000"/>
              </a:lnSpc>
              <a:buNone/>
            </a:pPr>
            <a:r>
              <a:rPr lang="ja-JP" altLang="en-US" sz="3600" dirty="0">
                <a:latin typeface="UD デジタル 教科書体 NP-R" panose="02020400000000000000" pitchFamily="18" charset="-128"/>
                <a:ea typeface="UD デジタル 教科書体 NP-R" panose="02020400000000000000" pitchFamily="18" charset="-128"/>
              </a:rPr>
              <a:t>戸籍制度の課題</a:t>
            </a:r>
            <a:endParaRPr lang="en-US" altLang="ja-JP" sz="3600" dirty="0">
              <a:latin typeface="UD デジタル 教科書体 NP-R" panose="02020400000000000000" pitchFamily="18" charset="-128"/>
              <a:ea typeface="UD デジタル 教科書体 NP-R" panose="02020400000000000000" pitchFamily="18" charset="-128"/>
            </a:endParaRPr>
          </a:p>
          <a:p>
            <a:pPr marL="0" indent="0">
              <a:lnSpc>
                <a:spcPct val="120000"/>
              </a:lnSpc>
              <a:buNone/>
            </a:pPr>
            <a:r>
              <a:rPr lang="ja-JP" altLang="en-US" sz="3600" dirty="0">
                <a:latin typeface="UD デジタル 教科書体 NP-R" panose="02020400000000000000" pitchFamily="18" charset="-128"/>
                <a:ea typeface="UD デジタル 教科書体 NP-R" panose="02020400000000000000" pitchFamily="18" charset="-128"/>
              </a:rPr>
              <a:t>社会を構成する最小単位は家族ではなく個人</a:t>
            </a:r>
            <a:endParaRPr lang="en-US" altLang="ja-JP" sz="3600" dirty="0">
              <a:latin typeface="UD デジタル 教科書体 NP-R" panose="02020400000000000000" pitchFamily="18" charset="-128"/>
              <a:ea typeface="UD デジタル 教科書体 NP-R" panose="02020400000000000000" pitchFamily="18" charset="-128"/>
            </a:endParaRPr>
          </a:p>
          <a:p>
            <a:pPr marL="0" indent="0">
              <a:lnSpc>
                <a:spcPct val="120000"/>
              </a:lnSpc>
              <a:buNone/>
            </a:pPr>
            <a:r>
              <a:rPr lang="ja-JP" altLang="en-US" sz="3600" dirty="0">
                <a:latin typeface="UD デジタル 教科書体 NP-R" panose="02020400000000000000" pitchFamily="18" charset="-128"/>
                <a:ea typeface="UD デジタル 教科書体 NP-R" panose="02020400000000000000" pitchFamily="18" charset="-128"/>
              </a:rPr>
              <a:t>　→ 自民党改憲草案にも通じる問題</a:t>
            </a:r>
            <a:endParaRPr lang="en-US" altLang="ja-JP" sz="3600" dirty="0">
              <a:latin typeface="UD デジタル 教科書体 NP-R" panose="02020400000000000000" pitchFamily="18" charset="-128"/>
              <a:ea typeface="UD デジタル 教科書体 NP-R" panose="02020400000000000000" pitchFamily="18" charset="-128"/>
            </a:endParaRPr>
          </a:p>
          <a:p>
            <a:pPr marL="0" indent="0">
              <a:lnSpc>
                <a:spcPct val="120000"/>
              </a:lnSpc>
              <a:buNone/>
            </a:pPr>
            <a:r>
              <a:rPr lang="ja-JP" altLang="en-US" sz="3600" dirty="0">
                <a:latin typeface="UD デジタル 教科書体 NP-R" panose="02020400000000000000" pitchFamily="18" charset="-128"/>
                <a:ea typeface="UD デジタル 教科書体 NP-R" panose="02020400000000000000" pitchFamily="18" charset="-128"/>
              </a:rPr>
              <a:t>　→明治以来の家制度、家父長制の名残</a:t>
            </a:r>
            <a:endParaRPr lang="en-US" altLang="ja-JP" sz="3600" dirty="0">
              <a:latin typeface="UD デジタル 教科書体 NP-R" panose="02020400000000000000" pitchFamily="18" charset="-128"/>
              <a:ea typeface="UD デジタル 教科書体 NP-R" panose="02020400000000000000" pitchFamily="18" charset="-128"/>
            </a:endParaRPr>
          </a:p>
          <a:p>
            <a:pPr marL="0" indent="0">
              <a:lnSpc>
                <a:spcPct val="120000"/>
              </a:lnSpc>
              <a:buNone/>
            </a:pPr>
            <a:endParaRPr lang="en-US" altLang="ja-JP" sz="3600" dirty="0">
              <a:latin typeface="UD デジタル 教科書体 NP-R" panose="02020400000000000000" pitchFamily="18" charset="-128"/>
              <a:ea typeface="UD デジタル 教科書体 NP-R" panose="02020400000000000000" pitchFamily="18" charset="-128"/>
            </a:endParaRPr>
          </a:p>
          <a:p>
            <a:pPr marL="0" indent="0">
              <a:lnSpc>
                <a:spcPct val="120000"/>
              </a:lnSpc>
              <a:buNone/>
            </a:pPr>
            <a:r>
              <a:rPr lang="ja-JP" altLang="en-US" sz="3600" dirty="0">
                <a:latin typeface="UD デジタル 教科書体 NP-R" panose="02020400000000000000" pitchFamily="18" charset="-128"/>
                <a:ea typeface="UD デジタル 教科書体 NP-R" panose="02020400000000000000" pitchFamily="18" charset="-128"/>
              </a:rPr>
              <a:t>家族の多様化、選択的夫婦別姓を求める声等</a:t>
            </a:r>
            <a:endParaRPr lang="en-US" altLang="ja-JP" sz="3600" dirty="0">
              <a:latin typeface="UD デジタル 教科書体 NP-R" panose="02020400000000000000" pitchFamily="18" charset="-128"/>
              <a:ea typeface="UD デジタル 教科書体 NP-R" panose="02020400000000000000" pitchFamily="18" charset="-128"/>
            </a:endParaRPr>
          </a:p>
          <a:p>
            <a:pPr marL="0" indent="0">
              <a:lnSpc>
                <a:spcPct val="120000"/>
              </a:lnSpc>
              <a:buNone/>
            </a:pPr>
            <a:r>
              <a:rPr lang="ja-JP" altLang="en-US" sz="3600" dirty="0">
                <a:latin typeface="UD デジタル 教科書体 NP-R" panose="02020400000000000000" pitchFamily="18" charset="-128"/>
                <a:ea typeface="UD デジタル 教科書体 NP-R" panose="02020400000000000000" pitchFamily="18" charset="-128"/>
              </a:rPr>
              <a:t>　→ 民法の差別的規定を撤廃すべき</a:t>
            </a:r>
            <a:endParaRPr lang="en-US" altLang="ja-JP" sz="3600" dirty="0">
              <a:latin typeface="UD デジタル 教科書体 NP-R" panose="02020400000000000000" pitchFamily="18" charset="-128"/>
              <a:ea typeface="UD デジタル 教科書体 NP-R" panose="02020400000000000000" pitchFamily="18" charset="-128"/>
            </a:endParaRPr>
          </a:p>
          <a:p>
            <a:pPr marL="0" indent="0">
              <a:lnSpc>
                <a:spcPct val="120000"/>
              </a:lnSpc>
              <a:buNone/>
            </a:pPr>
            <a:endParaRPr lang="ja-JP" altLang="en-US" sz="3600" dirty="0">
              <a:latin typeface="UD デジタル 教科書体 NP-R" panose="02020400000000000000" pitchFamily="18" charset="-128"/>
              <a:ea typeface="UD デジタル 教科書体 NP-R" panose="02020400000000000000" pitchFamily="18" charset="-128"/>
            </a:endParaRPr>
          </a:p>
        </p:txBody>
      </p:sp>
      <p:sp>
        <p:nvSpPr>
          <p:cNvPr id="2" name="フッター プレースホルダー 1">
            <a:extLst>
              <a:ext uri="{FF2B5EF4-FFF2-40B4-BE49-F238E27FC236}">
                <a16:creationId xmlns:a16="http://schemas.microsoft.com/office/drawing/2014/main" id="{F966F2F8-5D0D-49AA-9DA7-62F17664C08B}"/>
              </a:ext>
            </a:extLst>
          </p:cNvPr>
          <p:cNvSpPr>
            <a:spLocks noGrp="1"/>
          </p:cNvSpPr>
          <p:nvPr>
            <p:ph type="ftr" sz="quarter" idx="11"/>
          </p:nvPr>
        </p:nvSpPr>
        <p:spPr/>
        <p:txBody>
          <a:bodyPr/>
          <a:lstStyle/>
          <a:p>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2020.08.29_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立憲民主党</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女性自治体議員</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NW</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結成総会</a:t>
            </a:r>
            <a:endParaRPr kumimoji="1" lang="ja-JP" altLang="en-US" dirty="0">
              <a:solidFill>
                <a:srgbClr val="00206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586103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C5787705-5157-4C1E-8309-0F465473D1DF}"/>
              </a:ext>
            </a:extLst>
          </p:cNvPr>
          <p:cNvSpPr>
            <a:spLocks noGrp="1"/>
          </p:cNvSpPr>
          <p:nvPr>
            <p:ph idx="1"/>
          </p:nvPr>
        </p:nvSpPr>
        <p:spPr>
          <a:xfrm>
            <a:off x="838200" y="535259"/>
            <a:ext cx="10515600" cy="5742878"/>
          </a:xfrm>
        </p:spPr>
        <p:txBody>
          <a:bodyPr>
            <a:normAutofit fontScale="70000" lnSpcReduction="20000"/>
          </a:bodyPr>
          <a:lstStyle/>
          <a:p>
            <a:pPr marL="0" indent="0">
              <a:lnSpc>
                <a:spcPct val="120000"/>
              </a:lnSpc>
              <a:buNone/>
            </a:pPr>
            <a:r>
              <a:rPr lang="ja-JP" altLang="en-US" b="1" u="sng" dirty="0">
                <a:latin typeface="UD デジタル 教科書体 NP-R" panose="02020400000000000000" pitchFamily="18" charset="-128"/>
                <a:ea typeface="UD デジタル 教科書体 NP-R" panose="02020400000000000000" pitchFamily="18" charset="-128"/>
              </a:rPr>
              <a:t>憲法</a:t>
            </a:r>
            <a:r>
              <a:rPr lang="en-US" altLang="ja-JP" b="1" u="sng" dirty="0">
                <a:latin typeface="UD デジタル 教科書体 NP-R" panose="02020400000000000000" pitchFamily="18" charset="-128"/>
                <a:ea typeface="UD デジタル 教科書体 NP-R" panose="02020400000000000000" pitchFamily="18" charset="-128"/>
              </a:rPr>
              <a:t>13</a:t>
            </a:r>
            <a:r>
              <a:rPr lang="ja-JP" altLang="en-US" b="1" u="sng" dirty="0">
                <a:latin typeface="UD デジタル 教科書体 NP-R" panose="02020400000000000000" pitchFamily="18" charset="-128"/>
                <a:ea typeface="UD デジタル 教科書体 NP-R" panose="02020400000000000000" pitchFamily="18" charset="-128"/>
              </a:rPr>
              <a:t>条（個人の尊重）</a:t>
            </a:r>
          </a:p>
          <a:p>
            <a:pPr marL="0" indent="0">
              <a:lnSpc>
                <a:spcPct val="120000"/>
              </a:lnSpc>
              <a:buNone/>
            </a:pPr>
            <a:r>
              <a:rPr lang="ja-JP" altLang="en-US" dirty="0">
                <a:latin typeface="UD デジタル 教科書体 NP-R" panose="02020400000000000000" pitchFamily="18" charset="-128"/>
                <a:ea typeface="UD デジタル 教科書体 NP-R" panose="02020400000000000000" pitchFamily="18" charset="-128"/>
              </a:rPr>
              <a:t>すべての国民は、個人として尊重される。</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lnSpc>
                <a:spcPct val="120000"/>
              </a:lnSpc>
              <a:buNone/>
            </a:pPr>
            <a:endParaRPr lang="ja-JP" altLang="en-US" dirty="0">
              <a:latin typeface="UD デジタル 教科書体 NP-R" panose="02020400000000000000" pitchFamily="18" charset="-128"/>
              <a:ea typeface="UD デジタル 教科書体 NP-R" panose="02020400000000000000" pitchFamily="18" charset="-128"/>
            </a:endParaRPr>
          </a:p>
          <a:p>
            <a:pPr marL="0" indent="0">
              <a:lnSpc>
                <a:spcPct val="120000"/>
              </a:lnSpc>
              <a:buNone/>
            </a:pPr>
            <a:r>
              <a:rPr lang="ja-JP" altLang="en-US" b="1" u="sng" dirty="0">
                <a:latin typeface="UD デジタル 教科書体 NP-R" panose="02020400000000000000" pitchFamily="18" charset="-128"/>
                <a:ea typeface="UD デジタル 教科書体 NP-R" panose="02020400000000000000" pitchFamily="18" charset="-128"/>
              </a:rPr>
              <a:t>憲法</a:t>
            </a:r>
            <a:r>
              <a:rPr lang="en-US" altLang="ja-JP" b="1" u="sng" dirty="0">
                <a:latin typeface="UD デジタル 教科書体 NP-R" panose="02020400000000000000" pitchFamily="18" charset="-128"/>
                <a:ea typeface="UD デジタル 教科書体 NP-R" panose="02020400000000000000" pitchFamily="18" charset="-128"/>
              </a:rPr>
              <a:t>14</a:t>
            </a:r>
            <a:r>
              <a:rPr lang="ja-JP" altLang="en-US" b="1" u="sng" dirty="0">
                <a:latin typeface="UD デジタル 教科書体 NP-R" panose="02020400000000000000" pitchFamily="18" charset="-128"/>
                <a:ea typeface="UD デジタル 教科書体 NP-R" panose="02020400000000000000" pitchFamily="18" charset="-128"/>
              </a:rPr>
              <a:t>条</a:t>
            </a:r>
            <a:r>
              <a:rPr lang="en-US" altLang="ja-JP" b="1" u="sng" dirty="0">
                <a:latin typeface="UD デジタル 教科書体 NP-R" panose="02020400000000000000" pitchFamily="18" charset="-128"/>
                <a:ea typeface="UD デジタル 教科書体 NP-R" panose="02020400000000000000" pitchFamily="18" charset="-128"/>
              </a:rPr>
              <a:t>1</a:t>
            </a:r>
            <a:r>
              <a:rPr lang="ja-JP" altLang="en-US" b="1" u="sng" dirty="0">
                <a:latin typeface="UD デジタル 教科書体 NP-R" panose="02020400000000000000" pitchFamily="18" charset="-128"/>
                <a:ea typeface="UD デジタル 教科書体 NP-R" panose="02020400000000000000" pitchFamily="18" charset="-128"/>
              </a:rPr>
              <a:t>項（法の下の平等）</a:t>
            </a:r>
          </a:p>
          <a:p>
            <a:pPr marL="0" indent="0">
              <a:lnSpc>
                <a:spcPct val="120000"/>
              </a:lnSpc>
              <a:buNone/>
            </a:pPr>
            <a:r>
              <a:rPr lang="ja-JP" altLang="en-US" dirty="0">
                <a:latin typeface="UD デジタル 教科書体 NP-R" panose="02020400000000000000" pitchFamily="18" charset="-128"/>
                <a:ea typeface="UD デジタル 教科書体 NP-R" panose="02020400000000000000" pitchFamily="18" charset="-128"/>
              </a:rPr>
              <a:t>すべて国民は、法の下に平等であって、人種、信条、性別、社会的身分又は門地によ</a:t>
            </a:r>
          </a:p>
          <a:p>
            <a:pPr marL="0" indent="0">
              <a:lnSpc>
                <a:spcPct val="120000"/>
              </a:lnSpc>
              <a:buNone/>
            </a:pPr>
            <a:r>
              <a:rPr lang="ja-JP" altLang="en-US" dirty="0">
                <a:latin typeface="UD デジタル 教科書体 NP-R" panose="02020400000000000000" pitchFamily="18" charset="-128"/>
                <a:ea typeface="UD デジタル 教科書体 NP-R" panose="02020400000000000000" pitchFamily="18" charset="-128"/>
              </a:rPr>
              <a:t>り、政治的、経済的又は社会的関係において、差別されない。</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lnSpc>
                <a:spcPct val="120000"/>
              </a:lnSpc>
              <a:buNone/>
            </a:pPr>
            <a:endParaRPr lang="ja-JP" altLang="en-US" dirty="0">
              <a:latin typeface="UD デジタル 教科書体 NP-R" panose="02020400000000000000" pitchFamily="18" charset="-128"/>
              <a:ea typeface="UD デジタル 教科書体 NP-R" panose="02020400000000000000" pitchFamily="18" charset="-128"/>
            </a:endParaRPr>
          </a:p>
          <a:p>
            <a:pPr marL="0" indent="0">
              <a:lnSpc>
                <a:spcPct val="120000"/>
              </a:lnSpc>
              <a:buNone/>
            </a:pPr>
            <a:r>
              <a:rPr lang="ja-JP" altLang="en-US" b="1" u="sng" dirty="0">
                <a:latin typeface="UD デジタル 教科書体 NP-R" panose="02020400000000000000" pitchFamily="18" charset="-128"/>
                <a:ea typeface="UD デジタル 教科書体 NP-R" panose="02020400000000000000" pitchFamily="18" charset="-128"/>
              </a:rPr>
              <a:t>憲法</a:t>
            </a:r>
            <a:r>
              <a:rPr lang="en-US" altLang="ja-JP" b="1" u="sng" dirty="0">
                <a:latin typeface="UD デジタル 教科書体 NP-R" panose="02020400000000000000" pitchFamily="18" charset="-128"/>
                <a:ea typeface="UD デジタル 教科書体 NP-R" panose="02020400000000000000" pitchFamily="18" charset="-128"/>
              </a:rPr>
              <a:t>24</a:t>
            </a:r>
            <a:r>
              <a:rPr lang="ja-JP" altLang="en-US" b="1" u="sng" dirty="0">
                <a:latin typeface="UD デジタル 教科書体 NP-R" panose="02020400000000000000" pitchFamily="18" charset="-128"/>
                <a:ea typeface="UD デジタル 教科書体 NP-R" panose="02020400000000000000" pitchFamily="18" charset="-128"/>
              </a:rPr>
              <a:t>条</a:t>
            </a:r>
            <a:r>
              <a:rPr lang="en-US" altLang="ja-JP" b="1" u="sng" dirty="0">
                <a:latin typeface="UD デジタル 教科書体 NP-R" panose="02020400000000000000" pitchFamily="18" charset="-128"/>
                <a:ea typeface="UD デジタル 教科書体 NP-R" panose="02020400000000000000" pitchFamily="18" charset="-128"/>
              </a:rPr>
              <a:t>2</a:t>
            </a:r>
            <a:r>
              <a:rPr lang="ja-JP" altLang="en-US" b="1" u="sng" dirty="0">
                <a:latin typeface="UD デジタル 教科書体 NP-R" panose="02020400000000000000" pitchFamily="18" charset="-128"/>
                <a:ea typeface="UD デジタル 教科書体 NP-R" panose="02020400000000000000" pitchFamily="18" charset="-128"/>
              </a:rPr>
              <a:t>項（個人の尊厳と両性の本質的平等）</a:t>
            </a:r>
          </a:p>
          <a:p>
            <a:pPr marL="0" indent="0">
              <a:lnSpc>
                <a:spcPct val="120000"/>
              </a:lnSpc>
              <a:buNone/>
            </a:pPr>
            <a:r>
              <a:rPr lang="ja-JP" altLang="en-US" dirty="0">
                <a:latin typeface="UD デジタル 教科書体 NP-R" panose="02020400000000000000" pitchFamily="18" charset="-128"/>
                <a:ea typeface="UD デジタル 教科書体 NP-R" panose="02020400000000000000" pitchFamily="18" charset="-128"/>
              </a:rPr>
              <a:t>婚姻は、両性の合意のみに基いて成立し、夫婦が同等の権利を有することを基本とし</a:t>
            </a:r>
          </a:p>
          <a:p>
            <a:pPr marL="0" indent="0">
              <a:lnSpc>
                <a:spcPct val="120000"/>
              </a:lnSpc>
              <a:buNone/>
            </a:pPr>
            <a:r>
              <a:rPr lang="ja-JP" altLang="en-US" dirty="0">
                <a:latin typeface="UD デジタル 教科書体 NP-R" panose="02020400000000000000" pitchFamily="18" charset="-128"/>
                <a:ea typeface="UD デジタル 教科書体 NP-R" panose="02020400000000000000" pitchFamily="18" charset="-128"/>
              </a:rPr>
              <a:t>て、相互の協力により、維持されなければならない。</a:t>
            </a:r>
          </a:p>
          <a:p>
            <a:pPr marL="0" indent="0">
              <a:lnSpc>
                <a:spcPct val="120000"/>
              </a:lnSpc>
              <a:buNone/>
            </a:pPr>
            <a:r>
              <a:rPr lang="ja-JP" altLang="en-US" dirty="0">
                <a:latin typeface="UD デジタル 教科書体 NP-R" panose="02020400000000000000" pitchFamily="18" charset="-128"/>
                <a:ea typeface="UD デジタル 教科書体 NP-R" panose="02020400000000000000" pitchFamily="18" charset="-128"/>
              </a:rPr>
              <a:t>②配偶者の選択、財産権、相続、住居の選定、離婚並びに婚姻及び家族に関するその他の</a:t>
            </a:r>
          </a:p>
          <a:p>
            <a:pPr marL="0" indent="0">
              <a:lnSpc>
                <a:spcPct val="120000"/>
              </a:lnSpc>
              <a:buNone/>
            </a:pPr>
            <a:r>
              <a:rPr lang="ja-JP" altLang="en-US" dirty="0">
                <a:latin typeface="UD デジタル 教科書体 NP-R" panose="02020400000000000000" pitchFamily="18" charset="-128"/>
                <a:ea typeface="UD デジタル 教科書体 NP-R" panose="02020400000000000000" pitchFamily="18" charset="-128"/>
              </a:rPr>
              <a:t>事項に関しては、法律は、個人の尊厳と両性の本質的平等に立脚して、制定されなければ</a:t>
            </a:r>
          </a:p>
          <a:p>
            <a:pPr marL="0" indent="0">
              <a:lnSpc>
                <a:spcPct val="120000"/>
              </a:lnSpc>
              <a:buNone/>
            </a:pPr>
            <a:r>
              <a:rPr lang="ja-JP" altLang="en-US" dirty="0">
                <a:latin typeface="UD デジタル 教科書体 NP-R" panose="02020400000000000000" pitchFamily="18" charset="-128"/>
                <a:ea typeface="UD デジタル 教科書体 NP-R" panose="02020400000000000000" pitchFamily="18" charset="-128"/>
              </a:rPr>
              <a:t>ならない。</a:t>
            </a:r>
          </a:p>
        </p:txBody>
      </p:sp>
      <p:sp>
        <p:nvSpPr>
          <p:cNvPr id="2" name="フッター プレースホルダー 1">
            <a:extLst>
              <a:ext uri="{FF2B5EF4-FFF2-40B4-BE49-F238E27FC236}">
                <a16:creationId xmlns:a16="http://schemas.microsoft.com/office/drawing/2014/main" id="{F966F2F8-5D0D-49AA-9DA7-62F17664C08B}"/>
              </a:ext>
            </a:extLst>
          </p:cNvPr>
          <p:cNvSpPr>
            <a:spLocks noGrp="1"/>
          </p:cNvSpPr>
          <p:nvPr>
            <p:ph type="ftr" sz="quarter" idx="11"/>
          </p:nvPr>
        </p:nvSpPr>
        <p:spPr/>
        <p:txBody>
          <a:bodyPr/>
          <a:lstStyle/>
          <a:p>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2020.08.29_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立憲民主党</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女性自治体議員</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NW</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結成総会</a:t>
            </a:r>
            <a:endParaRPr kumimoji="1" lang="ja-JP" altLang="en-US" dirty="0">
              <a:solidFill>
                <a:srgbClr val="00206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108411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C5787705-5157-4C1E-8309-0F465473D1DF}"/>
              </a:ext>
            </a:extLst>
          </p:cNvPr>
          <p:cNvSpPr>
            <a:spLocks noGrp="1"/>
          </p:cNvSpPr>
          <p:nvPr>
            <p:ph idx="1"/>
          </p:nvPr>
        </p:nvSpPr>
        <p:spPr>
          <a:xfrm>
            <a:off x="838200" y="535259"/>
            <a:ext cx="10515600" cy="5742878"/>
          </a:xfrm>
        </p:spPr>
        <p:txBody>
          <a:bodyPr>
            <a:normAutofit/>
          </a:bodyPr>
          <a:lstStyle/>
          <a:p>
            <a:pPr marL="0" indent="0">
              <a:lnSpc>
                <a:spcPct val="120000"/>
              </a:lnSpc>
              <a:buNone/>
            </a:pPr>
            <a:r>
              <a:rPr lang="en-US" altLang="ja-JP" sz="3200" dirty="0">
                <a:latin typeface="UD デジタル 教科書体 NP-R" panose="02020400000000000000" pitchFamily="18" charset="-128"/>
                <a:ea typeface="UD デジタル 教科書体 NP-R" panose="02020400000000000000" pitchFamily="18" charset="-128"/>
              </a:rPr>
              <a:t>【</a:t>
            </a:r>
            <a:r>
              <a:rPr lang="ja-JP" altLang="en-US" sz="3200" dirty="0">
                <a:latin typeface="UD デジタル 教科書体 NP-R" panose="02020400000000000000" pitchFamily="18" charset="-128"/>
                <a:ea typeface="UD デジタル 教科書体 NP-R" panose="02020400000000000000" pitchFamily="18" charset="-128"/>
              </a:rPr>
              <a:t>取り組み提起</a:t>
            </a:r>
            <a:r>
              <a:rPr lang="en-US" altLang="ja-JP" sz="3200" dirty="0">
                <a:latin typeface="UD デジタル 教科書体 NP-R" panose="02020400000000000000" pitchFamily="18" charset="-128"/>
                <a:ea typeface="UD デジタル 教科書体 NP-R" panose="02020400000000000000" pitchFamily="18" charset="-128"/>
              </a:rPr>
              <a:t>】</a:t>
            </a:r>
            <a:endParaRPr lang="ja-JP" altLang="en-US" sz="3200" dirty="0">
              <a:latin typeface="UD デジタル 教科書体 NP-R" panose="02020400000000000000" pitchFamily="18" charset="-128"/>
              <a:ea typeface="UD デジタル 教科書体 NP-R" panose="02020400000000000000" pitchFamily="18" charset="-128"/>
            </a:endParaRPr>
          </a:p>
          <a:p>
            <a:pPr marL="0" indent="0">
              <a:lnSpc>
                <a:spcPct val="120000"/>
              </a:lnSpc>
              <a:buNone/>
            </a:pPr>
            <a:r>
              <a:rPr lang="ja-JP" altLang="en-US" sz="3200" dirty="0">
                <a:latin typeface="UD デジタル 教科書体 NP-R" panose="02020400000000000000" pitchFamily="18" charset="-128"/>
                <a:ea typeface="UD デジタル 教科書体 NP-R" panose="02020400000000000000" pitchFamily="18" charset="-128"/>
              </a:rPr>
              <a:t>○プロジェクトチーム発足し、調査研究・勉強会を開催</a:t>
            </a:r>
            <a:endParaRPr lang="en-US" altLang="ja-JP" sz="3200" dirty="0">
              <a:latin typeface="UD デジタル 教科書体 NP-R" panose="02020400000000000000" pitchFamily="18" charset="-128"/>
              <a:ea typeface="UD デジタル 教科書体 NP-R" panose="02020400000000000000" pitchFamily="18" charset="-128"/>
            </a:endParaRPr>
          </a:p>
          <a:p>
            <a:pPr marL="0" indent="0">
              <a:lnSpc>
                <a:spcPct val="120000"/>
              </a:lnSpc>
              <a:buNone/>
            </a:pPr>
            <a:r>
              <a:rPr lang="ja-JP" altLang="en-US" sz="3200" dirty="0">
                <a:latin typeface="UD デジタル 教科書体 NP-R" panose="02020400000000000000" pitchFamily="18" charset="-128"/>
                <a:ea typeface="UD デジタル 教科書体 NP-R" panose="02020400000000000000" pitchFamily="18" charset="-128"/>
              </a:rPr>
              <a:t>○市民生活に最も近い自治体議員として課題の抽出</a:t>
            </a:r>
            <a:endParaRPr lang="en-US" altLang="ja-JP" sz="3200" dirty="0">
              <a:latin typeface="UD デジタル 教科書体 NP-R" panose="02020400000000000000" pitchFamily="18" charset="-128"/>
              <a:ea typeface="UD デジタル 教科書体 NP-R" panose="02020400000000000000" pitchFamily="18" charset="-128"/>
            </a:endParaRPr>
          </a:p>
          <a:p>
            <a:pPr marL="0" indent="0">
              <a:lnSpc>
                <a:spcPct val="120000"/>
              </a:lnSpc>
              <a:buNone/>
            </a:pPr>
            <a:r>
              <a:rPr lang="ja-JP" altLang="en-US" sz="3200" dirty="0">
                <a:latin typeface="UD デジタル 教科書体 NP-R" panose="02020400000000000000" pitchFamily="18" charset="-128"/>
                <a:ea typeface="UD デジタル 教科書体 NP-R" panose="02020400000000000000" pitchFamily="18" charset="-128"/>
              </a:rPr>
              <a:t>○地方自治体・地方議会からできることの共有</a:t>
            </a:r>
          </a:p>
          <a:p>
            <a:pPr marL="0" indent="0">
              <a:lnSpc>
                <a:spcPct val="120000"/>
              </a:lnSpc>
              <a:buNone/>
            </a:pPr>
            <a:r>
              <a:rPr lang="ja-JP" altLang="en-US" sz="3200" dirty="0">
                <a:latin typeface="UD デジタル 教科書体 NP-R" panose="02020400000000000000" pitchFamily="18" charset="-128"/>
                <a:ea typeface="UD デジタル 教科書体 NP-R" panose="02020400000000000000" pitchFamily="18" charset="-128"/>
              </a:rPr>
              <a:t>○ジェンダー平等推進本部との連携、協力体制</a:t>
            </a:r>
          </a:p>
          <a:p>
            <a:pPr marL="0" indent="0">
              <a:lnSpc>
                <a:spcPct val="120000"/>
              </a:lnSpc>
              <a:buNone/>
            </a:pP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 name="フッター プレースホルダー 1">
            <a:extLst>
              <a:ext uri="{FF2B5EF4-FFF2-40B4-BE49-F238E27FC236}">
                <a16:creationId xmlns:a16="http://schemas.microsoft.com/office/drawing/2014/main" id="{F966F2F8-5D0D-49AA-9DA7-62F17664C08B}"/>
              </a:ext>
            </a:extLst>
          </p:cNvPr>
          <p:cNvSpPr>
            <a:spLocks noGrp="1"/>
          </p:cNvSpPr>
          <p:nvPr>
            <p:ph type="ftr" sz="quarter" idx="11"/>
          </p:nvPr>
        </p:nvSpPr>
        <p:spPr/>
        <p:txBody>
          <a:bodyPr/>
          <a:lstStyle/>
          <a:p>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2020.08.29_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立憲民主党</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女性自治体議員</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NW</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結成総会</a:t>
            </a:r>
            <a:endParaRPr kumimoji="1" lang="ja-JP" altLang="en-US" dirty="0">
              <a:solidFill>
                <a:srgbClr val="00206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44648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C5787705-5157-4C1E-8309-0F465473D1DF}"/>
              </a:ext>
            </a:extLst>
          </p:cNvPr>
          <p:cNvSpPr>
            <a:spLocks noGrp="1"/>
          </p:cNvSpPr>
          <p:nvPr>
            <p:ph idx="1"/>
          </p:nvPr>
        </p:nvSpPr>
        <p:spPr>
          <a:xfrm>
            <a:off x="838200" y="1456763"/>
            <a:ext cx="10515600" cy="3683949"/>
          </a:xfrm>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当初「収入減の</a:t>
            </a:r>
            <a:r>
              <a:rPr lang="en-US" altLang="ja-JP" dirty="0">
                <a:latin typeface="UD デジタル 教科書体 NP-R" panose="02020400000000000000" pitchFamily="18" charset="-128"/>
                <a:ea typeface="UD デジタル 教科書体 NP-R" panose="02020400000000000000" pitchFamily="18" charset="-128"/>
              </a:rPr>
              <a:t>1</a:t>
            </a:r>
            <a:r>
              <a:rPr lang="ja-JP" altLang="en-US" dirty="0">
                <a:latin typeface="UD デジタル 教科書体 NP-R" panose="02020400000000000000" pitchFamily="18" charset="-128"/>
                <a:ea typeface="UD デジタル 教科書体 NP-R" panose="02020400000000000000" pitchFamily="18" charset="-128"/>
              </a:rPr>
              <a:t>世帯</a:t>
            </a:r>
            <a:r>
              <a:rPr lang="en-US" altLang="ja-JP" dirty="0">
                <a:latin typeface="UD デジタル 教科書体 NP-R" panose="02020400000000000000" pitchFamily="18" charset="-128"/>
                <a:ea typeface="UD デジタル 教科書体 NP-R" panose="02020400000000000000" pitchFamily="18" charset="-128"/>
              </a:rPr>
              <a:t>30</a:t>
            </a:r>
            <a:r>
              <a:rPr lang="ja-JP" altLang="en-US" dirty="0">
                <a:latin typeface="UD デジタル 教科書体 NP-R" panose="02020400000000000000" pitchFamily="18" charset="-128"/>
                <a:ea typeface="UD デジタル 教科書体 NP-R" panose="02020400000000000000" pitchFamily="18" charset="-128"/>
              </a:rPr>
              <a:t>万円」</a:t>
            </a:r>
            <a:endParaRPr lang="en-US" altLang="ja-JP" dirty="0">
              <a:latin typeface="UD デジタル 教科書体 NP-R" panose="02020400000000000000" pitchFamily="18" charset="-128"/>
              <a:ea typeface="UD デジタル 教科書体 NP-R" panose="02020400000000000000" pitchFamily="18" charset="-128"/>
            </a:endParaRPr>
          </a:p>
          <a:p>
            <a:r>
              <a:rPr lang="ja-JP" altLang="en-US" dirty="0">
                <a:latin typeface="UD デジタル 教科書体 NP-R" panose="02020400000000000000" pitchFamily="18" charset="-128"/>
                <a:ea typeface="UD デジタル 教科書体 NP-R" panose="02020400000000000000" pitchFamily="18" charset="-128"/>
              </a:rPr>
              <a:t>立憲民主党はじめ野党や市民の要求により「</a:t>
            </a:r>
            <a:r>
              <a:rPr lang="en-US" altLang="ja-JP" dirty="0">
                <a:latin typeface="UD デジタル 教科書体 NP-R" panose="02020400000000000000" pitchFamily="18" charset="-128"/>
                <a:ea typeface="UD デジタル 教科書体 NP-R" panose="02020400000000000000" pitchFamily="18" charset="-128"/>
              </a:rPr>
              <a:t>1</a:t>
            </a:r>
            <a:r>
              <a:rPr lang="ja-JP" altLang="en-US" dirty="0">
                <a:latin typeface="UD デジタル 教科書体 NP-R" panose="02020400000000000000" pitchFamily="18" charset="-128"/>
                <a:ea typeface="UD デジタル 教科書体 NP-R" panose="02020400000000000000" pitchFamily="18" charset="-128"/>
              </a:rPr>
              <a:t>人一律</a:t>
            </a:r>
            <a:r>
              <a:rPr lang="en-US" altLang="ja-JP" dirty="0">
                <a:latin typeface="UD デジタル 教科書体 NP-R" panose="02020400000000000000" pitchFamily="18" charset="-128"/>
                <a:ea typeface="UD デジタル 教科書体 NP-R" panose="02020400000000000000" pitchFamily="18" charset="-128"/>
              </a:rPr>
              <a:t>10</a:t>
            </a:r>
            <a:r>
              <a:rPr lang="ja-JP" altLang="en-US" dirty="0">
                <a:latin typeface="UD デジタル 教科書体 NP-R" panose="02020400000000000000" pitchFamily="18" charset="-128"/>
                <a:ea typeface="UD デジタル 教科書体 NP-R" panose="02020400000000000000" pitchFamily="18" charset="-128"/>
              </a:rPr>
              <a:t>万円」の給付が実現</a:t>
            </a:r>
            <a:endParaRPr lang="en-US" altLang="ja-JP" dirty="0">
              <a:latin typeface="UD デジタル 教科書体 NP-R" panose="02020400000000000000" pitchFamily="18" charset="-128"/>
              <a:ea typeface="UD デジタル 教科書体 NP-R" panose="02020400000000000000" pitchFamily="18" charset="-128"/>
            </a:endParaRPr>
          </a:p>
          <a:p>
            <a:endParaRPr lang="en-US" altLang="ja-JP" dirty="0">
              <a:latin typeface="UD デジタル 教科書体 NP-R" panose="02020400000000000000" pitchFamily="18" charset="-128"/>
              <a:ea typeface="UD デジタル 教科書体 NP-R" panose="02020400000000000000" pitchFamily="18" charset="-128"/>
            </a:endParaRPr>
          </a:p>
          <a:p>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5400" dirty="0">
                <a:latin typeface="UD デジタル 教科書体 NP-R" panose="02020400000000000000" pitchFamily="18" charset="-128"/>
                <a:ea typeface="UD デジタル 教科書体 NP-R" panose="02020400000000000000" pitchFamily="18" charset="-128"/>
              </a:rPr>
              <a:t>→ 受給権者は世帯主！！！！！</a:t>
            </a:r>
          </a:p>
          <a:p>
            <a:endParaRPr lang="ja-JP" altLang="en-US" dirty="0"/>
          </a:p>
        </p:txBody>
      </p:sp>
      <p:sp>
        <p:nvSpPr>
          <p:cNvPr id="2" name="フッター プレースホルダー 1">
            <a:extLst>
              <a:ext uri="{FF2B5EF4-FFF2-40B4-BE49-F238E27FC236}">
                <a16:creationId xmlns:a16="http://schemas.microsoft.com/office/drawing/2014/main" id="{F966F2F8-5D0D-49AA-9DA7-62F17664C08B}"/>
              </a:ext>
            </a:extLst>
          </p:cNvPr>
          <p:cNvSpPr>
            <a:spLocks noGrp="1"/>
          </p:cNvSpPr>
          <p:nvPr>
            <p:ph type="ftr" sz="quarter" idx="11"/>
          </p:nvPr>
        </p:nvSpPr>
        <p:spPr/>
        <p:txBody>
          <a:bodyPr/>
          <a:lstStyle/>
          <a:p>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2020.08.29_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立憲民主党</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女性自治体議員</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NW</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結成総会</a:t>
            </a:r>
            <a:endParaRPr kumimoji="1" lang="ja-JP" altLang="en-US" dirty="0">
              <a:solidFill>
                <a:srgbClr val="00206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85419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C5787705-5157-4C1E-8309-0F465473D1DF}"/>
              </a:ext>
            </a:extLst>
          </p:cNvPr>
          <p:cNvSpPr>
            <a:spLocks noGrp="1"/>
          </p:cNvSpPr>
          <p:nvPr>
            <p:ph idx="1"/>
          </p:nvPr>
        </p:nvSpPr>
        <p:spPr>
          <a:xfrm>
            <a:off x="838200" y="1081668"/>
            <a:ext cx="10515600" cy="5006897"/>
          </a:xfrm>
        </p:spPr>
        <p:txBody>
          <a:bodyPr>
            <a:normAutofit/>
          </a:bodyPr>
          <a:lstStyle/>
          <a:p>
            <a:r>
              <a:rPr lang="en-US" altLang="ja-JP" dirty="0">
                <a:latin typeface="UD デジタル 教科書体 NP-R" panose="02020400000000000000" pitchFamily="18" charset="-128"/>
                <a:ea typeface="UD デジタル 教科書体 NP-R" panose="02020400000000000000" pitchFamily="18" charset="-128"/>
              </a:rPr>
              <a:t>SNS</a:t>
            </a:r>
            <a:r>
              <a:rPr lang="ja-JP" altLang="en-US" dirty="0">
                <a:latin typeface="UD デジタル 教科書体 NP-R" panose="02020400000000000000" pitchFamily="18" charset="-128"/>
                <a:ea typeface="UD デジタル 教科書体 NP-R" panose="02020400000000000000" pitchFamily="18" charset="-128"/>
              </a:rPr>
              <a:t>で「</a:t>
            </a: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世帯主ではなく個人に給付して」が話題に</a:t>
            </a:r>
          </a:p>
          <a:p>
            <a:r>
              <a:rPr lang="en-US" altLang="ja-JP" dirty="0">
                <a:latin typeface="UD デジタル 教科書体 NP-R" panose="02020400000000000000" pitchFamily="18" charset="-128"/>
                <a:ea typeface="UD デジタル 教科書体 NP-R" panose="02020400000000000000" pitchFamily="18" charset="-128"/>
              </a:rPr>
              <a:t>SNS</a:t>
            </a:r>
            <a:r>
              <a:rPr lang="ja-JP" altLang="en-US" dirty="0">
                <a:latin typeface="UD デジタル 教科書体 NP-R" panose="02020400000000000000" pitchFamily="18" charset="-128"/>
                <a:ea typeface="UD デジタル 教科書体 NP-R" panose="02020400000000000000" pitchFamily="18" charset="-128"/>
              </a:rPr>
              <a:t>での盛り上がりはすぐに終わってしまう傾向</a:t>
            </a:r>
            <a:endParaRPr lang="en-US" altLang="ja-JP" dirty="0">
              <a:latin typeface="UD デジタル 教科書体 NP-R" panose="02020400000000000000" pitchFamily="18" charset="-128"/>
              <a:ea typeface="UD デジタル 教科書体 NP-R" panose="02020400000000000000" pitchFamily="18" charset="-128"/>
            </a:endParaRPr>
          </a:p>
          <a:p>
            <a:r>
              <a:rPr lang="ja-JP" altLang="en-US" dirty="0">
                <a:latin typeface="UD デジタル 教科書体 NP-R" panose="02020400000000000000" pitchFamily="18" charset="-128"/>
                <a:ea typeface="UD デジタル 教科書体 NP-R" panose="02020400000000000000" pitchFamily="18" charset="-128"/>
              </a:rPr>
              <a:t>この声を「可視化」したい、残したい</a:t>
            </a:r>
            <a:endParaRPr lang="en-US" altLang="ja-JP" dirty="0">
              <a:latin typeface="UD デジタル 教科書体 NP-R" panose="02020400000000000000" pitchFamily="18" charset="-128"/>
              <a:ea typeface="UD デジタル 教科書体 NP-R" panose="02020400000000000000" pitchFamily="18" charset="-128"/>
            </a:endParaRPr>
          </a:p>
          <a:p>
            <a:r>
              <a:rPr lang="ja-JP" altLang="en-US" dirty="0">
                <a:latin typeface="UD デジタル 教科書体 NP-R" panose="02020400000000000000" pitchFamily="18" charset="-128"/>
                <a:ea typeface="UD デジタル 教科書体 NP-R" panose="02020400000000000000" pitchFamily="18" charset="-128"/>
              </a:rPr>
              <a:t>同じ思いの</a:t>
            </a:r>
            <a:r>
              <a:rPr lang="ja-JP" altLang="en-US" u="sng" dirty="0">
                <a:latin typeface="UD デジタル 教科書体 NP-R" panose="02020400000000000000" pitchFamily="18" charset="-128"/>
                <a:ea typeface="UD デジタル 教科書体 NP-R" panose="02020400000000000000" pitchFamily="18" charset="-128"/>
              </a:rPr>
              <a:t>自治体議員７名</a:t>
            </a:r>
            <a:r>
              <a:rPr lang="ja-JP" altLang="en-US" dirty="0">
                <a:latin typeface="UD デジタル 教科書体 NP-R" panose="02020400000000000000" pitchFamily="18" charset="-128"/>
                <a:ea typeface="UD デジタル 教科書体 NP-R" panose="02020400000000000000" pitchFamily="18" charset="-128"/>
              </a:rPr>
              <a:t>が寄り集まる</a:t>
            </a:r>
            <a:endParaRPr lang="en-US" altLang="ja-JP" dirty="0">
              <a:latin typeface="UD デジタル 教科書体 NP-R" panose="02020400000000000000" pitchFamily="18" charset="-128"/>
              <a:ea typeface="UD デジタル 教科書体 NP-R" panose="02020400000000000000" pitchFamily="18" charset="-128"/>
            </a:endParaRPr>
          </a:p>
          <a:p>
            <a:r>
              <a:rPr lang="en-US" altLang="ja-JP" dirty="0">
                <a:latin typeface="UD デジタル 教科書体 NP-R" panose="02020400000000000000" pitchFamily="18" charset="-128"/>
                <a:ea typeface="UD デジタル 教科書体 NP-R" panose="02020400000000000000" pitchFamily="18" charset="-128"/>
              </a:rPr>
              <a:t>LINE</a:t>
            </a:r>
            <a:r>
              <a:rPr lang="ja-JP" altLang="en-US" dirty="0">
                <a:latin typeface="UD デジタル 教科書体 NP-R" panose="02020400000000000000" pitchFamily="18" charset="-128"/>
                <a:ea typeface="UD デジタル 教科書体 NP-R" panose="02020400000000000000" pitchFamily="18" charset="-128"/>
              </a:rPr>
              <a:t>、</a:t>
            </a:r>
            <a:r>
              <a:rPr lang="en-US" altLang="ja-JP" dirty="0">
                <a:latin typeface="UD デジタル 教科書体 NP-R" panose="02020400000000000000" pitchFamily="18" charset="-128"/>
                <a:ea typeface="UD デジタル 教科書体 NP-R" panose="02020400000000000000" pitchFamily="18" charset="-128"/>
              </a:rPr>
              <a:t>zoom</a:t>
            </a:r>
            <a:r>
              <a:rPr lang="ja-JP" altLang="en-US" dirty="0">
                <a:latin typeface="UD デジタル 教科書体 NP-R" panose="02020400000000000000" pitchFamily="18" charset="-128"/>
                <a:ea typeface="UD デジタル 教科書体 NP-R" panose="02020400000000000000" pitchFamily="18" charset="-128"/>
              </a:rPr>
              <a:t>でのブレスト</a:t>
            </a:r>
            <a:endParaRPr lang="en-US" altLang="ja-JP" dirty="0">
              <a:latin typeface="UD デジタル 教科書体 NP-R" panose="02020400000000000000" pitchFamily="18" charset="-128"/>
              <a:ea typeface="UD デジタル 教科書体 NP-R" panose="02020400000000000000" pitchFamily="18" charset="-128"/>
            </a:endParaRPr>
          </a:p>
          <a:p>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5400" dirty="0">
                <a:latin typeface="UD デジタル 教科書体 NP-R" panose="02020400000000000000" pitchFamily="18" charset="-128"/>
                <a:ea typeface="UD デジタル 教科書体 NP-R" panose="02020400000000000000" pitchFamily="18" charset="-128"/>
              </a:rPr>
              <a:t>→ アンケートをやろう！</a:t>
            </a:r>
            <a:endParaRPr lang="en-US" altLang="ja-JP" sz="5400" dirty="0">
              <a:latin typeface="UD デジタル 教科書体 NP-R" panose="02020400000000000000" pitchFamily="18" charset="-128"/>
              <a:ea typeface="UD デジタル 教科書体 NP-R" panose="02020400000000000000" pitchFamily="18" charset="-128"/>
            </a:endParaRPr>
          </a:p>
        </p:txBody>
      </p:sp>
      <p:sp>
        <p:nvSpPr>
          <p:cNvPr id="2" name="フッター プレースホルダー 1">
            <a:extLst>
              <a:ext uri="{FF2B5EF4-FFF2-40B4-BE49-F238E27FC236}">
                <a16:creationId xmlns:a16="http://schemas.microsoft.com/office/drawing/2014/main" id="{F966F2F8-5D0D-49AA-9DA7-62F17664C08B}"/>
              </a:ext>
            </a:extLst>
          </p:cNvPr>
          <p:cNvSpPr>
            <a:spLocks noGrp="1"/>
          </p:cNvSpPr>
          <p:nvPr>
            <p:ph type="ftr" sz="quarter" idx="11"/>
          </p:nvPr>
        </p:nvSpPr>
        <p:spPr/>
        <p:txBody>
          <a:bodyPr/>
          <a:lstStyle/>
          <a:p>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2020.08.29_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立憲民主党</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女性自治体議員</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NW</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結成総会</a:t>
            </a:r>
            <a:endParaRPr kumimoji="1" lang="ja-JP" altLang="en-US" dirty="0">
              <a:solidFill>
                <a:srgbClr val="00206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22837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C5787705-5157-4C1E-8309-0F465473D1DF}"/>
              </a:ext>
            </a:extLst>
          </p:cNvPr>
          <p:cNvSpPr>
            <a:spLocks noGrp="1"/>
          </p:cNvSpPr>
          <p:nvPr>
            <p:ph idx="1"/>
          </p:nvPr>
        </p:nvSpPr>
        <p:spPr>
          <a:xfrm>
            <a:off x="838200" y="1010714"/>
            <a:ext cx="10515600" cy="4274964"/>
          </a:xfrm>
        </p:spPr>
        <p:txBody>
          <a:bodyPr>
            <a:normAutofit fontScale="92500" lnSpcReduction="20000"/>
          </a:bodyPr>
          <a:lstStyle/>
          <a:p>
            <a:r>
              <a:rPr lang="ja-JP" altLang="en-US" dirty="0">
                <a:latin typeface="UD デジタル 教科書体 NP-R" panose="02020400000000000000" pitchFamily="18" charset="-128"/>
                <a:ea typeface="UD デジタル 教科書体 NP-R" panose="02020400000000000000" pitchFamily="18" charset="-128"/>
              </a:rPr>
              <a:t>寄り集まった自治体議員（７人）</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br>
              <a:rPr lang="en-US" altLang="ja-JP" dirty="0">
                <a:latin typeface="UD デジタル 教科書体 NP-R" panose="02020400000000000000" pitchFamily="18" charset="-128"/>
                <a:ea typeface="UD デジタル 教科書体 NP-R" panose="02020400000000000000" pitchFamily="18" charset="-128"/>
              </a:rPr>
            </a:br>
            <a:r>
              <a:rPr lang="ja-JP" altLang="en-US" dirty="0">
                <a:latin typeface="UD デジタル 教科書体 NP-R" panose="02020400000000000000" pitchFamily="18" charset="-128"/>
                <a:ea typeface="UD デジタル 教科書体 NP-R" panose="02020400000000000000" pitchFamily="18" charset="-128"/>
              </a:rPr>
              <a:t>　　</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a:latin typeface="UD デジタル 教科書体 NP-R" panose="02020400000000000000" pitchFamily="18" charset="-128"/>
                <a:ea typeface="UD デジタル 教科書体 NP-R" panose="02020400000000000000" pitchFamily="18" charset="-128"/>
              </a:rPr>
              <a:t>　埼玉県朝霞市議　　ほんだまきこ</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a:latin typeface="UD デジタル 教科書体 NP-R" panose="02020400000000000000" pitchFamily="18" charset="-128"/>
                <a:ea typeface="UD デジタル 教科書体 NP-R" panose="02020400000000000000" pitchFamily="18" charset="-128"/>
              </a:rPr>
              <a:t>　東京都昭島市　　　ゆざまさ子</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a:latin typeface="UD デジタル 教科書体 NP-R" panose="02020400000000000000" pitchFamily="18" charset="-128"/>
                <a:ea typeface="UD デジタル 教科書体 NP-R" panose="02020400000000000000" pitchFamily="18" charset="-128"/>
              </a:rPr>
              <a:t>　東京都北区議　　　うすいあいこ</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a:latin typeface="UD デジタル 教科書体 NP-R" panose="02020400000000000000" pitchFamily="18" charset="-128"/>
                <a:ea typeface="UD デジタル 教科書体 NP-R" panose="02020400000000000000" pitchFamily="18" charset="-128"/>
              </a:rPr>
              <a:t>　東京都江東区議　　酒井なつみ</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a:latin typeface="UD デジタル 教科書体 NP-R" panose="02020400000000000000" pitchFamily="18" charset="-128"/>
                <a:ea typeface="UD デジタル 教科書体 NP-R" panose="02020400000000000000" pitchFamily="18" charset="-128"/>
              </a:rPr>
              <a:t>　東京都中央区議　　高橋まきこ</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a:latin typeface="UD デジタル 教科書体 NP-R" panose="02020400000000000000" pitchFamily="18" charset="-128"/>
                <a:ea typeface="UD デジタル 教科書体 NP-R" panose="02020400000000000000" pitchFamily="18" charset="-128"/>
              </a:rPr>
              <a:t>　東京都中野区議　　河合りな</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a:latin typeface="UD デジタル 教科書体 NP-R" panose="02020400000000000000" pitchFamily="18" charset="-128"/>
                <a:ea typeface="UD デジタル 教科書体 NP-R" panose="02020400000000000000" pitchFamily="18" charset="-128"/>
              </a:rPr>
              <a:t>　東京都世田谷区議　中山みずほ　</a:t>
            </a:r>
          </a:p>
        </p:txBody>
      </p:sp>
      <p:sp>
        <p:nvSpPr>
          <p:cNvPr id="2" name="フッター プレースホルダー 1">
            <a:extLst>
              <a:ext uri="{FF2B5EF4-FFF2-40B4-BE49-F238E27FC236}">
                <a16:creationId xmlns:a16="http://schemas.microsoft.com/office/drawing/2014/main" id="{F966F2F8-5D0D-49AA-9DA7-62F17664C08B}"/>
              </a:ext>
            </a:extLst>
          </p:cNvPr>
          <p:cNvSpPr>
            <a:spLocks noGrp="1"/>
          </p:cNvSpPr>
          <p:nvPr>
            <p:ph type="ftr" sz="quarter" idx="11"/>
          </p:nvPr>
        </p:nvSpPr>
        <p:spPr/>
        <p:txBody>
          <a:bodyPr/>
          <a:lstStyle/>
          <a:p>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2020.08.29_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立憲民主党</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女性自治体議員</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NW</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結成総会</a:t>
            </a:r>
            <a:endParaRPr kumimoji="1" lang="ja-JP" altLang="en-US" dirty="0">
              <a:solidFill>
                <a:srgbClr val="00206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402902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C5787705-5157-4C1E-8309-0F465473D1DF}"/>
              </a:ext>
            </a:extLst>
          </p:cNvPr>
          <p:cNvSpPr>
            <a:spLocks noGrp="1"/>
          </p:cNvSpPr>
          <p:nvPr>
            <p:ph idx="1"/>
          </p:nvPr>
        </p:nvSpPr>
        <p:spPr>
          <a:xfrm>
            <a:off x="838200" y="1091638"/>
            <a:ext cx="10515600" cy="4553744"/>
          </a:xfrm>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自治体議員有志（賛同</a:t>
            </a:r>
            <a:r>
              <a:rPr lang="en-US" altLang="ja-JP" dirty="0">
                <a:latin typeface="UD デジタル 教科書体 NP-R" panose="02020400000000000000" pitchFamily="18" charset="-128"/>
                <a:ea typeface="UD デジタル 教科書体 NP-R" panose="02020400000000000000" pitchFamily="18" charset="-128"/>
              </a:rPr>
              <a:t>45</a:t>
            </a:r>
            <a:r>
              <a:rPr lang="ja-JP" altLang="en-US" dirty="0">
                <a:latin typeface="UD デジタル 教科書体 NP-R" panose="02020400000000000000" pitchFamily="18" charset="-128"/>
                <a:ea typeface="UD デジタル 教科書体 NP-R" panose="02020400000000000000" pitchFamily="18" charset="-128"/>
              </a:rPr>
              <a:t>人）</a:t>
            </a:r>
            <a:endParaRPr lang="en-US" altLang="ja-JP" dirty="0">
              <a:latin typeface="UD デジタル 教科書体 NP-R" panose="02020400000000000000" pitchFamily="18" charset="-128"/>
              <a:ea typeface="UD デジタル 教科書体 NP-R" panose="02020400000000000000" pitchFamily="18" charset="-128"/>
            </a:endParaRPr>
          </a:p>
          <a:p>
            <a:r>
              <a:rPr lang="en-US" altLang="ja-JP" dirty="0">
                <a:latin typeface="UD デジタル 教科書体 NP-R" panose="02020400000000000000" pitchFamily="18" charset="-128"/>
                <a:ea typeface="UD デジタル 教科書体 NP-R" panose="02020400000000000000" pitchFamily="18" charset="-128"/>
              </a:rPr>
              <a:t>4</a:t>
            </a:r>
            <a:r>
              <a:rPr lang="ja-JP" altLang="en-US" dirty="0">
                <a:latin typeface="UD デジタル 教科書体 NP-R" panose="02020400000000000000" pitchFamily="18" charset="-128"/>
                <a:ea typeface="UD デジタル 教科書体 NP-R" panose="02020400000000000000" pitchFamily="18" charset="-128"/>
              </a:rPr>
              <a:t>月</a:t>
            </a:r>
            <a:r>
              <a:rPr lang="en-US" altLang="ja-JP" dirty="0">
                <a:latin typeface="UD デジタル 教科書体 NP-R" panose="02020400000000000000" pitchFamily="18" charset="-128"/>
                <a:ea typeface="UD デジタル 教科書体 NP-R" panose="02020400000000000000" pitchFamily="18" charset="-128"/>
              </a:rPr>
              <a:t>23</a:t>
            </a:r>
            <a:r>
              <a:rPr lang="ja-JP" altLang="en-US" dirty="0">
                <a:latin typeface="UD デジタル 教科書体 NP-R" panose="02020400000000000000" pitchFamily="18" charset="-128"/>
                <a:ea typeface="UD デジタル 教科書体 NP-R" panose="02020400000000000000" pitchFamily="18" charset="-128"/>
              </a:rPr>
              <a:t>日「あなたは</a:t>
            </a:r>
            <a:r>
              <a:rPr lang="en-US" altLang="ja-JP" dirty="0">
                <a:latin typeface="UD デジタル 教科書体 NP-R" panose="02020400000000000000" pitchFamily="18" charset="-128"/>
                <a:ea typeface="UD デジタル 教科書体 NP-R" panose="02020400000000000000" pitchFamily="18" charset="-128"/>
              </a:rPr>
              <a:t>10</a:t>
            </a:r>
            <a:r>
              <a:rPr lang="ja-JP" altLang="en-US" dirty="0">
                <a:latin typeface="UD デジタル 教科書体 NP-R" panose="02020400000000000000" pitchFamily="18" charset="-128"/>
                <a:ea typeface="UD デジタル 教科書体 NP-R" panose="02020400000000000000" pitchFamily="18" charset="-128"/>
              </a:rPr>
              <a:t>万円を受け取れそうですか？アンケート」開始</a:t>
            </a:r>
            <a:endParaRPr lang="en-US" altLang="ja-JP" dirty="0">
              <a:latin typeface="UD デジタル 教科書体 NP-R" panose="02020400000000000000" pitchFamily="18" charset="-128"/>
              <a:ea typeface="UD デジタル 教科書体 NP-R" panose="02020400000000000000" pitchFamily="18" charset="-128"/>
            </a:endParaRPr>
          </a:p>
          <a:p>
            <a:r>
              <a:rPr lang="ja-JP" altLang="en-US" dirty="0">
                <a:latin typeface="UD デジタル 教科書体 NP-R" panose="02020400000000000000" pitchFamily="18" charset="-128"/>
                <a:ea typeface="UD デジタル 教科書体 NP-R" panose="02020400000000000000" pitchFamily="18" charset="-128"/>
              </a:rPr>
              <a:t>３日間で</a:t>
            </a:r>
            <a:r>
              <a:rPr lang="en-US" altLang="ja-JP" dirty="0">
                <a:latin typeface="UD デジタル 教科書体 NP-R" panose="02020400000000000000" pitchFamily="18" charset="-128"/>
                <a:ea typeface="UD デジタル 教科書体 NP-R" panose="02020400000000000000" pitchFamily="18" charset="-128"/>
              </a:rPr>
              <a:t>1000</a:t>
            </a:r>
            <a:r>
              <a:rPr lang="ja-JP" altLang="en-US" dirty="0">
                <a:latin typeface="UD デジタル 教科書体 NP-R" panose="02020400000000000000" pitchFamily="18" charset="-128"/>
                <a:ea typeface="UD デジタル 教科書体 NP-R" panose="02020400000000000000" pitchFamily="18" charset="-128"/>
              </a:rPr>
              <a:t>件の回答</a:t>
            </a:r>
            <a:endParaRPr lang="en-US" altLang="ja-JP" dirty="0">
              <a:latin typeface="UD デジタル 教科書体 NP-R" panose="02020400000000000000" pitchFamily="18" charset="-128"/>
              <a:ea typeface="UD デジタル 教科書体 NP-R" panose="02020400000000000000" pitchFamily="18" charset="-128"/>
            </a:endParaRPr>
          </a:p>
          <a:p>
            <a:r>
              <a:rPr lang="ja-JP" altLang="en-US" dirty="0">
                <a:latin typeface="UD デジタル 教科書体 NP-R" panose="02020400000000000000" pitchFamily="18" charset="-128"/>
                <a:ea typeface="UD デジタル 教科書体 NP-R" panose="02020400000000000000" pitchFamily="18" charset="-128"/>
              </a:rPr>
              <a:t>最終的に約</a:t>
            </a:r>
            <a:r>
              <a:rPr lang="en-US" altLang="ja-JP" dirty="0">
                <a:latin typeface="UD デジタル 教科書体 NP-R" panose="02020400000000000000" pitchFamily="18" charset="-128"/>
                <a:ea typeface="UD デジタル 教科書体 NP-R" panose="02020400000000000000" pitchFamily="18" charset="-128"/>
              </a:rPr>
              <a:t>2000</a:t>
            </a:r>
            <a:r>
              <a:rPr lang="ja-JP" altLang="en-US" dirty="0">
                <a:latin typeface="UD デジタル 教科書体 NP-R" panose="02020400000000000000" pitchFamily="18" charset="-128"/>
                <a:ea typeface="UD デジタル 教科書体 NP-R" panose="02020400000000000000" pitchFamily="18" charset="-128"/>
              </a:rPr>
              <a:t>件の回答</a:t>
            </a:r>
            <a:endParaRPr lang="en-US" altLang="ja-JP" dirty="0">
              <a:latin typeface="UD デジタル 教科書体 NP-R" panose="02020400000000000000" pitchFamily="18" charset="-128"/>
              <a:ea typeface="UD デジタル 教科書体 NP-R" panose="02020400000000000000" pitchFamily="18" charset="-128"/>
            </a:endParaRPr>
          </a:p>
          <a:p>
            <a:r>
              <a:rPr lang="en-US" altLang="ja-JP" dirty="0">
                <a:latin typeface="UD デジタル 教科書体 NP-R" panose="02020400000000000000" pitchFamily="18" charset="-128"/>
                <a:ea typeface="UD デジタル 教科書体 NP-R" panose="02020400000000000000" pitchFamily="18" charset="-128"/>
              </a:rPr>
              <a:t>4</a:t>
            </a:r>
            <a:r>
              <a:rPr lang="ja-JP" altLang="en-US" dirty="0">
                <a:latin typeface="UD デジタル 教科書体 NP-R" panose="02020400000000000000" pitchFamily="18" charset="-128"/>
                <a:ea typeface="UD デジタル 教科書体 NP-R" panose="02020400000000000000" pitchFamily="18" charset="-128"/>
              </a:rPr>
              <a:t>月</a:t>
            </a:r>
            <a:r>
              <a:rPr lang="en-US" altLang="ja-JP" dirty="0">
                <a:latin typeface="UD デジタル 教科書体 NP-R" panose="02020400000000000000" pitchFamily="18" charset="-128"/>
                <a:ea typeface="UD デジタル 教科書体 NP-R" panose="02020400000000000000" pitchFamily="18" charset="-128"/>
              </a:rPr>
              <a:t>27</a:t>
            </a:r>
            <a:r>
              <a:rPr lang="ja-JP" altLang="en-US" dirty="0">
                <a:latin typeface="UD デジタル 教科書体 NP-R" panose="02020400000000000000" pitchFamily="18" charset="-128"/>
                <a:ea typeface="UD デジタル 教科書体 NP-R" panose="02020400000000000000" pitchFamily="18" charset="-128"/>
              </a:rPr>
              <a:t>日、有志が福山幹事長に中間報告</a:t>
            </a:r>
          </a:p>
          <a:p>
            <a:r>
              <a:rPr lang="en-US" altLang="ja-JP" dirty="0">
                <a:latin typeface="UD デジタル 教科書体 NP-R" panose="02020400000000000000" pitchFamily="18" charset="-128"/>
                <a:ea typeface="UD デジタル 教科書体 NP-R" panose="02020400000000000000" pitchFamily="18" charset="-128"/>
              </a:rPr>
              <a:t>5</a:t>
            </a:r>
            <a:r>
              <a:rPr lang="ja-JP" altLang="en-US" dirty="0">
                <a:latin typeface="UD デジタル 教科書体 NP-R" panose="02020400000000000000" pitchFamily="18" charset="-128"/>
                <a:ea typeface="UD デジタル 教科書体 NP-R" panose="02020400000000000000" pitchFamily="18" charset="-128"/>
              </a:rPr>
              <a:t>月</a:t>
            </a:r>
            <a:r>
              <a:rPr lang="en-US" altLang="ja-JP" dirty="0">
                <a:latin typeface="UD デジタル 教科書体 NP-R" panose="02020400000000000000" pitchFamily="18" charset="-128"/>
                <a:ea typeface="UD デジタル 教科書体 NP-R" panose="02020400000000000000" pitchFamily="18" charset="-128"/>
              </a:rPr>
              <a:t>21</a:t>
            </a:r>
            <a:r>
              <a:rPr lang="ja-JP" altLang="en-US" dirty="0">
                <a:latin typeface="UD デジタル 教科書体 NP-R" panose="02020400000000000000" pitchFamily="18" charset="-128"/>
                <a:ea typeface="UD デジタル 教科書体 NP-R" panose="02020400000000000000" pitchFamily="18" charset="-128"/>
              </a:rPr>
              <a:t>日、</a:t>
            </a:r>
            <a:r>
              <a:rPr lang="en-US" altLang="ja-JP" dirty="0">
                <a:latin typeface="UD デジタル 教科書体 NP-R" panose="02020400000000000000" pitchFamily="18" charset="-128"/>
                <a:ea typeface="UD デジタル 教科書体 NP-R" panose="02020400000000000000" pitchFamily="18" charset="-128"/>
              </a:rPr>
              <a:t>Zoom</a:t>
            </a:r>
            <a:r>
              <a:rPr lang="ja-JP" altLang="en-US" dirty="0">
                <a:latin typeface="UD デジタル 教科書体 NP-R" panose="02020400000000000000" pitchFamily="18" charset="-128"/>
                <a:ea typeface="UD デジタル 教科書体 NP-R" panose="02020400000000000000" pitchFamily="18" charset="-128"/>
              </a:rPr>
              <a:t>でオンライン座談会開催</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a:latin typeface="UD デジタル 教科書体 NP-R" panose="02020400000000000000" pitchFamily="18" charset="-128"/>
                <a:ea typeface="UD デジタル 教科書体 NP-R" panose="02020400000000000000" pitchFamily="18" charset="-128"/>
              </a:rPr>
              <a:t>　　　　　　　　　　　　　　　　→ 「読むりっけん」掲載</a:t>
            </a:r>
          </a:p>
          <a:p>
            <a:pPr marL="0" indent="0">
              <a:buNone/>
            </a:pPr>
            <a:r>
              <a:rPr lang="ja-JP" altLang="en-US" dirty="0">
                <a:latin typeface="UD デジタル 教科書体 NP-R" panose="02020400000000000000" pitchFamily="18" charset="-128"/>
                <a:ea typeface="UD デジタル 教科書体 NP-R" panose="02020400000000000000" pitchFamily="18" charset="-128"/>
              </a:rPr>
              <a:t>　</a:t>
            </a:r>
          </a:p>
        </p:txBody>
      </p:sp>
      <p:sp>
        <p:nvSpPr>
          <p:cNvPr id="2" name="フッター プレースホルダー 1">
            <a:extLst>
              <a:ext uri="{FF2B5EF4-FFF2-40B4-BE49-F238E27FC236}">
                <a16:creationId xmlns:a16="http://schemas.microsoft.com/office/drawing/2014/main" id="{F966F2F8-5D0D-49AA-9DA7-62F17664C08B}"/>
              </a:ext>
            </a:extLst>
          </p:cNvPr>
          <p:cNvSpPr>
            <a:spLocks noGrp="1"/>
          </p:cNvSpPr>
          <p:nvPr>
            <p:ph type="ftr" sz="quarter" idx="11"/>
          </p:nvPr>
        </p:nvSpPr>
        <p:spPr/>
        <p:txBody>
          <a:bodyPr/>
          <a:lstStyle/>
          <a:p>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2020.08.29_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立憲民主党</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女性自治体議員</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NW</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結成総会</a:t>
            </a:r>
            <a:endParaRPr kumimoji="1" lang="ja-JP" altLang="en-US" dirty="0">
              <a:solidFill>
                <a:srgbClr val="00206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58096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F966F2F8-5D0D-49AA-9DA7-62F17664C08B}"/>
              </a:ext>
            </a:extLst>
          </p:cNvPr>
          <p:cNvSpPr>
            <a:spLocks noGrp="1"/>
          </p:cNvSpPr>
          <p:nvPr>
            <p:ph type="ftr" sz="quarter" idx="11"/>
          </p:nvPr>
        </p:nvSpPr>
        <p:spPr/>
        <p:txBody>
          <a:bodyPr/>
          <a:lstStyle/>
          <a:p>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2020.08.29_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立憲民主党</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女性自治体議員</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NW</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結成総会</a:t>
            </a:r>
            <a:endParaRPr kumimoji="1" lang="ja-JP" altLang="en-US" dirty="0">
              <a:solidFill>
                <a:srgbClr val="002060"/>
              </a:solidFill>
              <a:latin typeface="UD デジタル 教科書体 NP-R" panose="02020400000000000000" pitchFamily="18" charset="-128"/>
              <a:ea typeface="UD デジタル 教科書体 NP-R" panose="02020400000000000000" pitchFamily="18" charset="-128"/>
            </a:endParaRPr>
          </a:p>
        </p:txBody>
      </p:sp>
      <p:pic>
        <p:nvPicPr>
          <p:cNvPr id="7" name="コンテンツ プレースホルダー 6">
            <a:extLst>
              <a:ext uri="{FF2B5EF4-FFF2-40B4-BE49-F238E27FC236}">
                <a16:creationId xmlns:a16="http://schemas.microsoft.com/office/drawing/2014/main" id="{384145AB-FF54-4254-83B1-6142E1975F3E}"/>
              </a:ext>
            </a:extLst>
          </p:cNvPr>
          <p:cNvPicPr>
            <a:picLocks noGrp="1" noChangeAspect="1"/>
          </p:cNvPicPr>
          <p:nvPr>
            <p:ph idx="1"/>
          </p:nvPr>
        </p:nvPicPr>
        <p:blipFill>
          <a:blip r:embed="rId2"/>
          <a:stretch>
            <a:fillRect/>
          </a:stretch>
        </p:blipFill>
        <p:spPr>
          <a:xfrm>
            <a:off x="8957578" y="3515368"/>
            <a:ext cx="2840982" cy="2840982"/>
          </a:xfrm>
        </p:spPr>
      </p:pic>
      <p:pic>
        <p:nvPicPr>
          <p:cNvPr id="8" name="図 7">
            <a:extLst>
              <a:ext uri="{FF2B5EF4-FFF2-40B4-BE49-F238E27FC236}">
                <a16:creationId xmlns:a16="http://schemas.microsoft.com/office/drawing/2014/main" id="{272A6395-7E83-44BC-9893-84ECB8474367}"/>
              </a:ext>
            </a:extLst>
          </p:cNvPr>
          <p:cNvPicPr>
            <a:picLocks noChangeAspect="1"/>
          </p:cNvPicPr>
          <p:nvPr/>
        </p:nvPicPr>
        <p:blipFill>
          <a:blip r:embed="rId3"/>
          <a:stretch>
            <a:fillRect/>
          </a:stretch>
        </p:blipFill>
        <p:spPr>
          <a:xfrm>
            <a:off x="391318" y="433312"/>
            <a:ext cx="8523514" cy="4013314"/>
          </a:xfrm>
          <a:prstGeom prst="rect">
            <a:avLst/>
          </a:prstGeom>
        </p:spPr>
      </p:pic>
    </p:spTree>
    <p:extLst>
      <p:ext uri="{BB962C8B-B14F-4D97-AF65-F5344CB8AC3E}">
        <p14:creationId xmlns:p14="http://schemas.microsoft.com/office/powerpoint/2010/main" val="275838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F966F2F8-5D0D-49AA-9DA7-62F17664C08B}"/>
              </a:ext>
            </a:extLst>
          </p:cNvPr>
          <p:cNvSpPr>
            <a:spLocks noGrp="1"/>
          </p:cNvSpPr>
          <p:nvPr>
            <p:ph type="ftr" sz="quarter" idx="11"/>
          </p:nvPr>
        </p:nvSpPr>
        <p:spPr/>
        <p:txBody>
          <a:bodyPr/>
          <a:lstStyle/>
          <a:p>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2020.08.29_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立憲民主党</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女性自治体議員</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NW</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結成総会</a:t>
            </a:r>
            <a:endParaRPr kumimoji="1" lang="ja-JP" altLang="en-US" dirty="0">
              <a:solidFill>
                <a:srgbClr val="002060"/>
              </a:solidFill>
              <a:latin typeface="UD デジタル 教科書体 NP-R" panose="02020400000000000000" pitchFamily="18" charset="-128"/>
              <a:ea typeface="UD デジタル 教科書体 NP-R" panose="02020400000000000000" pitchFamily="18" charset="-128"/>
            </a:endParaRPr>
          </a:p>
        </p:txBody>
      </p:sp>
      <p:pic>
        <p:nvPicPr>
          <p:cNvPr id="3" name="図 2">
            <a:extLst>
              <a:ext uri="{FF2B5EF4-FFF2-40B4-BE49-F238E27FC236}">
                <a16:creationId xmlns:a16="http://schemas.microsoft.com/office/drawing/2014/main" id="{EEA8E25D-9A22-4DA8-AC4C-7A22577E15DA}"/>
              </a:ext>
            </a:extLst>
          </p:cNvPr>
          <p:cNvPicPr>
            <a:picLocks noChangeAspect="1"/>
          </p:cNvPicPr>
          <p:nvPr/>
        </p:nvPicPr>
        <p:blipFill>
          <a:blip r:embed="rId2"/>
          <a:stretch>
            <a:fillRect/>
          </a:stretch>
        </p:blipFill>
        <p:spPr>
          <a:xfrm>
            <a:off x="1130478" y="367990"/>
            <a:ext cx="5183766" cy="5820937"/>
          </a:xfrm>
          <a:prstGeom prst="rect">
            <a:avLst/>
          </a:prstGeom>
        </p:spPr>
      </p:pic>
      <p:pic>
        <p:nvPicPr>
          <p:cNvPr id="4" name="図 3">
            <a:extLst>
              <a:ext uri="{FF2B5EF4-FFF2-40B4-BE49-F238E27FC236}">
                <a16:creationId xmlns:a16="http://schemas.microsoft.com/office/drawing/2014/main" id="{1A49FB7A-7724-4DDA-BA23-BB4ABB8D269F}"/>
              </a:ext>
            </a:extLst>
          </p:cNvPr>
          <p:cNvPicPr>
            <a:picLocks noChangeAspect="1"/>
          </p:cNvPicPr>
          <p:nvPr/>
        </p:nvPicPr>
        <p:blipFill>
          <a:blip r:embed="rId3"/>
          <a:stretch>
            <a:fillRect/>
          </a:stretch>
        </p:blipFill>
        <p:spPr>
          <a:xfrm>
            <a:off x="9091392" y="3429000"/>
            <a:ext cx="2840982" cy="2840982"/>
          </a:xfrm>
          <a:prstGeom prst="rect">
            <a:avLst/>
          </a:prstGeom>
        </p:spPr>
      </p:pic>
      <p:sp>
        <p:nvSpPr>
          <p:cNvPr id="9" name="テキスト ボックス 8">
            <a:extLst>
              <a:ext uri="{FF2B5EF4-FFF2-40B4-BE49-F238E27FC236}">
                <a16:creationId xmlns:a16="http://schemas.microsoft.com/office/drawing/2014/main" id="{12F2DEB6-8205-4AA4-8D33-1DD29B49397B}"/>
              </a:ext>
            </a:extLst>
          </p:cNvPr>
          <p:cNvSpPr txBox="1"/>
          <p:nvPr/>
        </p:nvSpPr>
        <p:spPr>
          <a:xfrm>
            <a:off x="6445405" y="403352"/>
            <a:ext cx="4393580" cy="923330"/>
          </a:xfrm>
          <a:prstGeom prst="rect">
            <a:avLst/>
          </a:prstGeom>
          <a:noFill/>
        </p:spPr>
        <p:txBody>
          <a:bodyPr wrap="square" rtlCol="0">
            <a:spAutoFit/>
          </a:bodyPr>
          <a:lstStyle/>
          <a:p>
            <a:r>
              <a:rPr kumimoji="1" lang="en-US" altLang="ja-JP" dirty="0"/>
              <a:t>2020</a:t>
            </a:r>
            <a:r>
              <a:rPr kumimoji="1" lang="ja-JP" altLang="en-US" dirty="0"/>
              <a:t>年</a:t>
            </a:r>
            <a:r>
              <a:rPr kumimoji="1" lang="en-US" altLang="ja-JP" dirty="0"/>
              <a:t>7</a:t>
            </a:r>
            <a:r>
              <a:rPr kumimoji="1" lang="ja-JP" altLang="en-US" dirty="0"/>
              <a:t>月</a:t>
            </a:r>
            <a:r>
              <a:rPr kumimoji="1" lang="en-US" altLang="ja-JP" dirty="0"/>
              <a:t>9</a:t>
            </a:r>
            <a:r>
              <a:rPr kumimoji="1" lang="ja-JP" altLang="en-US" dirty="0"/>
              <a:t>日</a:t>
            </a:r>
            <a:r>
              <a:rPr kumimoji="1" lang="en-US" altLang="ja-JP" dirty="0"/>
              <a:t>_</a:t>
            </a:r>
            <a:r>
              <a:rPr kumimoji="1" lang="ja-JP" altLang="en-US" dirty="0"/>
              <a:t>朝日新聞（夕刊）</a:t>
            </a:r>
            <a:endParaRPr kumimoji="1" lang="en-US" altLang="ja-JP" dirty="0"/>
          </a:p>
          <a:p>
            <a:endParaRPr lang="en-US" altLang="ja-JP" dirty="0"/>
          </a:p>
          <a:p>
            <a:r>
              <a:rPr kumimoji="1" lang="ja-JP" altLang="en-US" dirty="0"/>
              <a:t>「コロナと憲法」第４回目</a:t>
            </a:r>
            <a:r>
              <a:rPr lang="ja-JP" altLang="en-US" dirty="0"/>
              <a:t>憲法</a:t>
            </a:r>
            <a:r>
              <a:rPr lang="en-US" altLang="ja-JP" dirty="0"/>
              <a:t>24</a:t>
            </a:r>
            <a:r>
              <a:rPr lang="ja-JP" altLang="en-US" dirty="0"/>
              <a:t>条</a:t>
            </a:r>
            <a:endParaRPr kumimoji="1" lang="ja-JP" altLang="en-US" dirty="0"/>
          </a:p>
        </p:txBody>
      </p:sp>
    </p:spTree>
    <p:extLst>
      <p:ext uri="{BB962C8B-B14F-4D97-AF65-F5344CB8AC3E}">
        <p14:creationId xmlns:p14="http://schemas.microsoft.com/office/powerpoint/2010/main" val="1017075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C5787705-5157-4C1E-8309-0F465473D1DF}"/>
              </a:ext>
            </a:extLst>
          </p:cNvPr>
          <p:cNvSpPr>
            <a:spLocks noGrp="1"/>
          </p:cNvSpPr>
          <p:nvPr>
            <p:ph idx="1"/>
          </p:nvPr>
        </p:nvSpPr>
        <p:spPr>
          <a:xfrm>
            <a:off x="838200" y="669073"/>
            <a:ext cx="10515600" cy="5486400"/>
          </a:xfrm>
        </p:spPr>
        <p:txBody>
          <a:bodyPr>
            <a:normAutofit fontScale="70000" lnSpcReduction="20000"/>
          </a:bodyPr>
          <a:lstStyle/>
          <a:p>
            <a:pPr marL="0" indent="0">
              <a:lnSpc>
                <a:spcPct val="120000"/>
              </a:lnSpc>
              <a:buNone/>
            </a:pPr>
            <a:r>
              <a:rPr lang="ja-JP" altLang="en-US" dirty="0">
                <a:latin typeface="UD デジタル 教科書体 NP-R" panose="02020400000000000000" pitchFamily="18" charset="-128"/>
                <a:ea typeface="UD デジタル 教科書体 NP-R" panose="02020400000000000000" pitchFamily="18" charset="-128"/>
              </a:rPr>
              <a:t>＜立憲民主党の動き＞</a:t>
            </a:r>
          </a:p>
          <a:p>
            <a:pPr>
              <a:lnSpc>
                <a:spcPct val="120000"/>
              </a:lnSpc>
            </a:pPr>
            <a:r>
              <a:rPr lang="en-US" altLang="ja-JP" dirty="0">
                <a:latin typeface="UD デジタル 教科書体 NP-R" panose="02020400000000000000" pitchFamily="18" charset="-128"/>
                <a:ea typeface="UD デジタル 教科書体 NP-R" panose="02020400000000000000" pitchFamily="18" charset="-128"/>
              </a:rPr>
              <a:t>4</a:t>
            </a:r>
            <a:r>
              <a:rPr lang="ja-JP" altLang="en-US" dirty="0">
                <a:latin typeface="UD デジタル 教科書体 NP-R" panose="02020400000000000000" pitchFamily="18" charset="-128"/>
                <a:ea typeface="UD デジタル 教科書体 NP-R" panose="02020400000000000000" pitchFamily="18" charset="-128"/>
              </a:rPr>
              <a:t>月</a:t>
            </a:r>
            <a:r>
              <a:rPr lang="en-US" altLang="ja-JP" dirty="0">
                <a:latin typeface="UD デジタル 教科書体 NP-R" panose="02020400000000000000" pitchFamily="18" charset="-128"/>
                <a:ea typeface="UD デジタル 教科書体 NP-R" panose="02020400000000000000" pitchFamily="18" charset="-128"/>
              </a:rPr>
              <a:t>10</a:t>
            </a:r>
            <a:r>
              <a:rPr lang="ja-JP" altLang="en-US" dirty="0">
                <a:latin typeface="UD デジタル 教科書体 NP-R" panose="02020400000000000000" pitchFamily="18" charset="-128"/>
                <a:ea typeface="UD デジタル 教科書体 NP-R" panose="02020400000000000000" pitchFamily="18" charset="-128"/>
              </a:rPr>
              <a:t>日、野党共同会派で「新型コロナウイルス感染症対策にジェンダー平等の視点を」を作成、</a:t>
            </a:r>
            <a:r>
              <a:rPr lang="ja-JP" altLang="en-US" sz="4000" b="1" u="sng" dirty="0">
                <a:latin typeface="UD デジタル 教科書体 NP-R" panose="02020400000000000000" pitchFamily="18" charset="-128"/>
                <a:ea typeface="UD デジタル 教科書体 NP-R" panose="02020400000000000000" pitchFamily="18" charset="-128"/>
              </a:rPr>
              <a:t>世帯単位ではなく個人単位の支援の必要性</a:t>
            </a:r>
            <a:r>
              <a:rPr lang="ja-JP" altLang="en-US" dirty="0">
                <a:latin typeface="UD デジタル 教科書体 NP-R" panose="02020400000000000000" pitchFamily="18" charset="-128"/>
                <a:ea typeface="UD デジタル 教科書体 NP-R" panose="02020400000000000000" pitchFamily="18" charset="-128"/>
              </a:rPr>
              <a:t>を盛り込む</a:t>
            </a:r>
          </a:p>
          <a:p>
            <a:pPr>
              <a:lnSpc>
                <a:spcPct val="120000"/>
              </a:lnSpc>
            </a:pPr>
            <a:r>
              <a:rPr lang="en-US" altLang="ja-JP" dirty="0">
                <a:latin typeface="UD デジタル 教科書体 NP-R" panose="02020400000000000000" pitchFamily="18" charset="-128"/>
                <a:ea typeface="UD デジタル 教科書体 NP-R" panose="02020400000000000000" pitchFamily="18" charset="-128"/>
              </a:rPr>
              <a:t>4</a:t>
            </a:r>
            <a:r>
              <a:rPr lang="ja-JP" altLang="en-US" dirty="0">
                <a:latin typeface="UD デジタル 教科書体 NP-R" panose="02020400000000000000" pitchFamily="18" charset="-128"/>
                <a:ea typeface="UD デジタル 教科書体 NP-R" panose="02020400000000000000" pitchFamily="18" charset="-128"/>
              </a:rPr>
              <a:t>月</a:t>
            </a:r>
            <a:r>
              <a:rPr lang="en-US" altLang="ja-JP" dirty="0">
                <a:latin typeface="UD デジタル 教科書体 NP-R" panose="02020400000000000000" pitchFamily="18" charset="-128"/>
                <a:ea typeface="UD デジタル 教科書体 NP-R" panose="02020400000000000000" pitchFamily="18" charset="-128"/>
              </a:rPr>
              <a:t>21</a:t>
            </a:r>
            <a:r>
              <a:rPr lang="ja-JP" altLang="en-US" dirty="0">
                <a:latin typeface="UD デジタル 教科書体 NP-R" panose="02020400000000000000" pitchFamily="18" charset="-128"/>
                <a:ea typeface="UD デジタル 教科書体 NP-R" panose="02020400000000000000" pitchFamily="18" charset="-128"/>
              </a:rPr>
              <a:t>日、ジェンダー平等推進本部が総務省と内閣府に対して、</a:t>
            </a:r>
            <a:r>
              <a:rPr lang="en-US" altLang="ja-JP" dirty="0">
                <a:latin typeface="UD デジタル 教科書体 NP-R" panose="02020400000000000000" pitchFamily="18" charset="-128"/>
                <a:ea typeface="UD デジタル 教科書体 NP-R" panose="02020400000000000000" pitchFamily="18" charset="-128"/>
              </a:rPr>
              <a:t>DV</a:t>
            </a:r>
            <a:r>
              <a:rPr lang="ja-JP" altLang="en-US" dirty="0">
                <a:latin typeface="UD デジタル 教科書体 NP-R" panose="02020400000000000000" pitchFamily="18" charset="-128"/>
                <a:ea typeface="UD デジタル 教科書体 NP-R" panose="02020400000000000000" pitchFamily="18" charset="-128"/>
              </a:rPr>
              <a:t>などの被害者への対応について緊急要望を提出、住民票交付制限や住民基本台帳の閲覧制限措置を無条件に延長すること、避難中の</a:t>
            </a:r>
            <a:r>
              <a:rPr lang="en-US" altLang="ja-JP" dirty="0">
                <a:latin typeface="UD デジタル 教科書体 NP-R" panose="02020400000000000000" pitchFamily="18" charset="-128"/>
                <a:ea typeface="UD デジタル 教科書体 NP-R" panose="02020400000000000000" pitchFamily="18" charset="-128"/>
              </a:rPr>
              <a:t>DV</a:t>
            </a:r>
            <a:r>
              <a:rPr lang="ja-JP" altLang="en-US" dirty="0">
                <a:latin typeface="UD デジタル 教科書体 NP-R" panose="02020400000000000000" pitchFamily="18" charset="-128"/>
                <a:ea typeface="UD デジタル 教科書体 NP-R" panose="02020400000000000000" pitchFamily="18" charset="-128"/>
              </a:rPr>
              <a:t>などの被害者が給付金を受け取れるスキームの実現、市区町村窓口での柔軟な対応ができるよう通知を出すことなどを要望</a:t>
            </a:r>
          </a:p>
          <a:p>
            <a:pPr>
              <a:lnSpc>
                <a:spcPct val="120000"/>
              </a:lnSpc>
            </a:pPr>
            <a:r>
              <a:rPr lang="ja-JP" altLang="en-US" sz="4000" b="1" u="sng" dirty="0">
                <a:latin typeface="UD デジタル 教科書体 NP-R" panose="02020400000000000000" pitchFamily="18" charset="-128"/>
                <a:ea typeface="UD デジタル 教科書体 NP-R" panose="02020400000000000000" pitchFamily="18" charset="-128"/>
              </a:rPr>
              <a:t>受給権者が「個人」ではなく「世帯主」となったことについて総務省に質問</a:t>
            </a:r>
            <a:r>
              <a:rPr lang="ja-JP" altLang="en-US" dirty="0">
                <a:latin typeface="UD デジタル 教科書体 NP-R" panose="02020400000000000000" pitchFamily="18" charset="-128"/>
                <a:ea typeface="UD デジタル 教科書体 NP-R" panose="02020400000000000000" pitchFamily="18" charset="-128"/>
              </a:rPr>
              <a:t>したが明確な回答なし。</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lnSpc>
                <a:spcPct val="120000"/>
              </a:lnSpc>
              <a:buNone/>
            </a:pPr>
            <a:r>
              <a:rPr lang="ja-JP" altLang="en-US" dirty="0">
                <a:latin typeface="UD デジタル 教科書体 NP-R" panose="02020400000000000000" pitchFamily="18" charset="-128"/>
                <a:ea typeface="UD デジタル 教科書体 NP-R" panose="02020400000000000000" pitchFamily="18" charset="-128"/>
              </a:rPr>
              <a:t>（西村先生議員→共同会派の対策本部で総務省に質問、高木議員→総務委員会で質問）</a:t>
            </a:r>
          </a:p>
          <a:p>
            <a:pPr>
              <a:lnSpc>
                <a:spcPct val="120000"/>
              </a:lnSpc>
            </a:pPr>
            <a:r>
              <a:rPr lang="en-US" altLang="ja-JP" dirty="0">
                <a:latin typeface="UD デジタル 教科書体 NP-R" panose="02020400000000000000" pitchFamily="18" charset="-128"/>
                <a:ea typeface="UD デジタル 教科書体 NP-R" panose="02020400000000000000" pitchFamily="18" charset="-128"/>
              </a:rPr>
              <a:t>6</a:t>
            </a:r>
            <a:r>
              <a:rPr lang="ja-JP" altLang="en-US" dirty="0">
                <a:latin typeface="UD デジタル 教科書体 NP-R" panose="02020400000000000000" pitchFamily="18" charset="-128"/>
                <a:ea typeface="UD デジタル 教科書体 NP-R" panose="02020400000000000000" pitchFamily="18" charset="-128"/>
              </a:rPr>
              <a:t>月</a:t>
            </a:r>
            <a:r>
              <a:rPr lang="en-US" altLang="ja-JP" dirty="0">
                <a:latin typeface="UD デジタル 教科書体 NP-R" panose="02020400000000000000" pitchFamily="18" charset="-128"/>
                <a:ea typeface="UD デジタル 教科書体 NP-R" panose="02020400000000000000" pitchFamily="18" charset="-128"/>
              </a:rPr>
              <a:t>12</a:t>
            </a:r>
            <a:r>
              <a:rPr lang="ja-JP" altLang="en-US" dirty="0">
                <a:latin typeface="UD デジタル 教科書体 NP-R" panose="02020400000000000000" pitchFamily="18" charset="-128"/>
                <a:ea typeface="UD デジタル 教科書体 NP-R" panose="02020400000000000000" pitchFamily="18" charset="-128"/>
              </a:rPr>
              <a:t>日、ジェンダー平等推進本部が</a:t>
            </a:r>
            <a:r>
              <a:rPr lang="ja-JP" altLang="en-US" sz="4000" b="1" u="sng" dirty="0">
                <a:latin typeface="UD デジタル 教科書体 NP-R" panose="02020400000000000000" pitchFamily="18" charset="-128"/>
                <a:ea typeface="UD デジタル 教科書体 NP-R" panose="02020400000000000000" pitchFamily="18" charset="-128"/>
              </a:rPr>
              <a:t>世帯給付問題で総務省ヒアリング</a:t>
            </a:r>
            <a:r>
              <a:rPr lang="ja-JP" altLang="en-US" sz="4000" b="1"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→ジェンダー平等推進本部として論点整理を進める</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2" name="フッター プレースホルダー 1">
            <a:extLst>
              <a:ext uri="{FF2B5EF4-FFF2-40B4-BE49-F238E27FC236}">
                <a16:creationId xmlns:a16="http://schemas.microsoft.com/office/drawing/2014/main" id="{F966F2F8-5D0D-49AA-9DA7-62F17664C08B}"/>
              </a:ext>
            </a:extLst>
          </p:cNvPr>
          <p:cNvSpPr>
            <a:spLocks noGrp="1"/>
          </p:cNvSpPr>
          <p:nvPr>
            <p:ph type="ftr" sz="quarter" idx="11"/>
          </p:nvPr>
        </p:nvSpPr>
        <p:spPr/>
        <p:txBody>
          <a:bodyPr/>
          <a:lstStyle/>
          <a:p>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2020.08.29_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立憲民主党</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女性自治体議員</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NW</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結成総会</a:t>
            </a:r>
            <a:endParaRPr kumimoji="1" lang="ja-JP" altLang="en-US" dirty="0">
              <a:solidFill>
                <a:srgbClr val="00206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858286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C5787705-5157-4C1E-8309-0F465473D1DF}"/>
              </a:ext>
            </a:extLst>
          </p:cNvPr>
          <p:cNvSpPr>
            <a:spLocks noGrp="1"/>
          </p:cNvSpPr>
          <p:nvPr>
            <p:ph idx="1"/>
          </p:nvPr>
        </p:nvSpPr>
        <p:spPr>
          <a:xfrm>
            <a:off x="838200" y="535259"/>
            <a:ext cx="10515600" cy="5742878"/>
          </a:xfrm>
        </p:spPr>
        <p:txBody>
          <a:bodyPr>
            <a:normAutofit fontScale="92500"/>
          </a:bodyPr>
          <a:lstStyle/>
          <a:p>
            <a:pPr marL="0" indent="0">
              <a:lnSpc>
                <a:spcPct val="120000"/>
              </a:lnSpc>
              <a:buNone/>
            </a:pPr>
            <a:r>
              <a:rPr lang="en-US" altLang="ja-JP" dirty="0">
                <a:latin typeface="UD デジタル 教科書体 NP-R" panose="02020400000000000000" pitchFamily="18" charset="-128"/>
                <a:ea typeface="UD デジタル 教科書体 NP-R" panose="02020400000000000000" pitchFamily="18" charset="-128"/>
              </a:rPr>
              <a:t>【10</a:t>
            </a:r>
            <a:r>
              <a:rPr lang="ja-JP" altLang="en-US" dirty="0">
                <a:latin typeface="UD デジタル 教科書体 NP-R" panose="02020400000000000000" pitchFamily="18" charset="-128"/>
                <a:ea typeface="UD デジタル 教科書体 NP-R" panose="02020400000000000000" pitchFamily="18" charset="-128"/>
              </a:rPr>
              <a:t>万円給付について</a:t>
            </a:r>
            <a:r>
              <a:rPr lang="en-US" altLang="ja-JP" dirty="0">
                <a:latin typeface="UD デジタル 教科書体 NP-R" panose="02020400000000000000" pitchFamily="18" charset="-128"/>
                <a:ea typeface="UD デジタル 教科書体 NP-R" panose="02020400000000000000" pitchFamily="18" charset="-128"/>
              </a:rPr>
              <a:t>】</a:t>
            </a:r>
          </a:p>
          <a:p>
            <a:pPr>
              <a:lnSpc>
                <a:spcPct val="120000"/>
              </a:lnSpc>
            </a:pPr>
            <a:r>
              <a:rPr lang="ja-JP" altLang="en-US" dirty="0">
                <a:latin typeface="UD デジタル 教科書体 NP-R" panose="02020400000000000000" pitchFamily="18" charset="-128"/>
                <a:ea typeface="UD デジタル 教科書体 NP-R" panose="02020400000000000000" pitchFamily="18" charset="-128"/>
              </a:rPr>
              <a:t>「家計やその他必要経費の足しにする」という人が４割</a:t>
            </a:r>
          </a:p>
          <a:p>
            <a:pPr>
              <a:lnSpc>
                <a:spcPct val="120000"/>
              </a:lnSpc>
            </a:pPr>
            <a:r>
              <a:rPr lang="ja-JP" altLang="en-US" dirty="0">
                <a:latin typeface="UD デジタル 教科書体 NP-R" panose="02020400000000000000" pitchFamily="18" charset="-128"/>
                <a:ea typeface="UD デジタル 教科書体 NP-R" panose="02020400000000000000" pitchFamily="18" charset="-128"/>
              </a:rPr>
              <a:t>「自分の手元に</a:t>
            </a:r>
            <a:r>
              <a:rPr lang="en-US" altLang="ja-JP" dirty="0">
                <a:latin typeface="UD デジタル 教科書体 NP-R" panose="02020400000000000000" pitchFamily="18" charset="-128"/>
                <a:ea typeface="UD デジタル 教科書体 NP-R" panose="02020400000000000000" pitchFamily="18" charset="-128"/>
              </a:rPr>
              <a:t>10</a:t>
            </a:r>
            <a:r>
              <a:rPr lang="ja-JP" altLang="en-US" dirty="0">
                <a:latin typeface="UD デジタル 教科書体 NP-R" panose="02020400000000000000" pitchFamily="18" charset="-128"/>
                <a:ea typeface="UD デジタル 教科書体 NP-R" panose="02020400000000000000" pitchFamily="18" charset="-128"/>
              </a:rPr>
              <a:t>万円がこない」と予想している人が３割</a:t>
            </a:r>
          </a:p>
          <a:p>
            <a:pPr>
              <a:lnSpc>
                <a:spcPct val="120000"/>
              </a:lnSpc>
            </a:pPr>
            <a:r>
              <a:rPr lang="ja-JP" altLang="en-US" dirty="0">
                <a:latin typeface="UD デジタル 教科書体 NP-R" panose="02020400000000000000" pitchFamily="18" charset="-128"/>
                <a:ea typeface="UD デジタル 教科書体 NP-R" panose="02020400000000000000" pitchFamily="18" charset="-128"/>
              </a:rPr>
              <a:t>「好きなように使える」という人は２割</a:t>
            </a:r>
          </a:p>
          <a:p>
            <a:pPr>
              <a:lnSpc>
                <a:spcPct val="120000"/>
              </a:lnSpc>
            </a:pPr>
            <a:r>
              <a:rPr lang="ja-JP" altLang="en-US" dirty="0">
                <a:latin typeface="UD デジタル 教科書体 NP-R" panose="02020400000000000000" pitchFamily="18" charset="-128"/>
                <a:ea typeface="UD デジタル 教科書体 NP-R" panose="02020400000000000000" pitchFamily="18" charset="-128"/>
              </a:rPr>
              <a:t>「自分のところには</a:t>
            </a:r>
            <a:r>
              <a:rPr lang="en-US" altLang="ja-JP" dirty="0">
                <a:latin typeface="UD デジタル 教科書体 NP-R" panose="02020400000000000000" pitchFamily="18" charset="-128"/>
                <a:ea typeface="UD デジタル 教科書体 NP-R" panose="02020400000000000000" pitchFamily="18" charset="-128"/>
              </a:rPr>
              <a:t>10</a:t>
            </a:r>
            <a:r>
              <a:rPr lang="ja-JP" altLang="en-US" dirty="0">
                <a:latin typeface="UD デジタル 教科書体 NP-R" panose="02020400000000000000" pitchFamily="18" charset="-128"/>
                <a:ea typeface="UD デジタル 教科書体 NP-R" panose="02020400000000000000" pitchFamily="18" charset="-128"/>
              </a:rPr>
              <a:t>万円が来ない」理由</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lnSpc>
                <a:spcPct val="120000"/>
              </a:lnSpc>
              <a:buNone/>
            </a:pPr>
            <a:r>
              <a:rPr lang="ja-JP" altLang="en-US" dirty="0">
                <a:latin typeface="UD デジタル 教科書体 NP-R" panose="02020400000000000000" pitchFamily="18" charset="-128"/>
                <a:ea typeface="UD デジタル 教科書体 NP-R" panose="02020400000000000000" pitchFamily="18" charset="-128"/>
              </a:rPr>
              <a:t>　→半分「世帯主が渡してくれない・使い道を勝手に決めてしまう」</a:t>
            </a:r>
          </a:p>
          <a:p>
            <a:pPr>
              <a:lnSpc>
                <a:spcPct val="120000"/>
              </a:lnSpc>
            </a:pPr>
            <a:r>
              <a:rPr lang="ja-JP" altLang="en-US" dirty="0">
                <a:latin typeface="UD デジタル 教科書体 NP-R" panose="02020400000000000000" pitchFamily="18" charset="-128"/>
                <a:ea typeface="UD デジタル 教科書体 NP-R" panose="02020400000000000000" pitchFamily="18" charset="-128"/>
              </a:rPr>
              <a:t>世帯主から給付金を受け取るという行為　→　</a:t>
            </a:r>
            <a:r>
              <a:rPr lang="ja-JP" altLang="en-US" u="sng" dirty="0">
                <a:latin typeface="UD デジタル 教科書体 NP-R" panose="02020400000000000000" pitchFamily="18" charset="-128"/>
                <a:ea typeface="UD デジタル 教科書体 NP-R" panose="02020400000000000000" pitchFamily="18" charset="-128"/>
              </a:rPr>
              <a:t>主従関係</a:t>
            </a:r>
          </a:p>
          <a:p>
            <a:pPr>
              <a:lnSpc>
                <a:spcPct val="120000"/>
              </a:lnSpc>
            </a:pPr>
            <a:r>
              <a:rPr lang="ja-JP" altLang="en-US" dirty="0">
                <a:latin typeface="UD デジタル 教科書体 NP-R" panose="02020400000000000000" pitchFamily="18" charset="-128"/>
                <a:ea typeface="UD デジタル 教科書体 NP-R" panose="02020400000000000000" pitchFamily="18" charset="-128"/>
              </a:rPr>
              <a:t>住民票を移していない</a:t>
            </a:r>
            <a:r>
              <a:rPr lang="en-US" altLang="ja-JP" dirty="0">
                <a:latin typeface="UD デジタル 教科書体 NP-R" panose="02020400000000000000" pitchFamily="18" charset="-128"/>
                <a:ea typeface="UD デジタル 教科書体 NP-R" panose="02020400000000000000" pitchFamily="18" charset="-128"/>
              </a:rPr>
              <a:t>DV</a:t>
            </a:r>
            <a:r>
              <a:rPr lang="ja-JP" altLang="en-US" dirty="0">
                <a:latin typeface="UD デジタル 教科書体 NP-R" panose="02020400000000000000" pitchFamily="18" charset="-128"/>
                <a:ea typeface="UD デジタル 教科書体 NP-R" panose="02020400000000000000" pitchFamily="18" charset="-128"/>
              </a:rPr>
              <a:t>被害者、経済的</a:t>
            </a:r>
            <a:r>
              <a:rPr lang="en-US" altLang="ja-JP" dirty="0">
                <a:latin typeface="UD デジタル 教科書体 NP-R" panose="02020400000000000000" pitchFamily="18" charset="-128"/>
                <a:ea typeface="UD デジタル 教科書体 NP-R" panose="02020400000000000000" pitchFamily="18" charset="-128"/>
              </a:rPr>
              <a:t>DV</a:t>
            </a:r>
            <a:r>
              <a:rPr lang="ja-JP" altLang="en-US" dirty="0">
                <a:latin typeface="UD デジタル 教科書体 NP-R" panose="02020400000000000000" pitchFamily="18" charset="-128"/>
                <a:ea typeface="UD デジタル 教科書体 NP-R" panose="02020400000000000000" pitchFamily="18" charset="-128"/>
              </a:rPr>
              <a:t>被害者、虐待を受けている子どもたち、離婚調停中など、給付が届かないケースも</a:t>
            </a:r>
          </a:p>
        </p:txBody>
      </p:sp>
      <p:sp>
        <p:nvSpPr>
          <p:cNvPr id="2" name="フッター プレースホルダー 1">
            <a:extLst>
              <a:ext uri="{FF2B5EF4-FFF2-40B4-BE49-F238E27FC236}">
                <a16:creationId xmlns:a16="http://schemas.microsoft.com/office/drawing/2014/main" id="{F966F2F8-5D0D-49AA-9DA7-62F17664C08B}"/>
              </a:ext>
            </a:extLst>
          </p:cNvPr>
          <p:cNvSpPr>
            <a:spLocks noGrp="1"/>
          </p:cNvSpPr>
          <p:nvPr>
            <p:ph type="ftr" sz="quarter" idx="11"/>
          </p:nvPr>
        </p:nvSpPr>
        <p:spPr/>
        <p:txBody>
          <a:bodyPr/>
          <a:lstStyle/>
          <a:p>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2020.08.29_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立憲民主党</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_</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女性自治体議員</a:t>
            </a:r>
            <a:r>
              <a:rPr kumimoji="1" lang="en-US" altLang="zh-TW" dirty="0">
                <a:solidFill>
                  <a:srgbClr val="002060"/>
                </a:solidFill>
                <a:latin typeface="UD デジタル 教科書体 NP-R" panose="02020400000000000000" pitchFamily="18" charset="-128"/>
                <a:ea typeface="UD デジタル 教科書体 NP-R" panose="02020400000000000000" pitchFamily="18" charset="-128"/>
              </a:rPr>
              <a:t>NW</a:t>
            </a:r>
            <a:r>
              <a:rPr kumimoji="1" lang="zh-TW" altLang="en-US" dirty="0">
                <a:solidFill>
                  <a:srgbClr val="002060"/>
                </a:solidFill>
                <a:latin typeface="UD デジタル 教科書体 NP-R" panose="02020400000000000000" pitchFamily="18" charset="-128"/>
                <a:ea typeface="UD デジタル 教科書体 NP-R" panose="02020400000000000000" pitchFamily="18" charset="-128"/>
              </a:rPr>
              <a:t>結成総会</a:t>
            </a:r>
            <a:endParaRPr kumimoji="1" lang="ja-JP" altLang="en-US" dirty="0">
              <a:solidFill>
                <a:srgbClr val="00206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2057081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TotalTime>
  <Words>993</Words>
  <Application>Microsoft Office PowerPoint</Application>
  <PresentationFormat>ワイド画面</PresentationFormat>
  <Paragraphs>85</Paragraphs>
  <Slides>12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UD デジタル 教科書体 NP-R</vt:lpstr>
      <vt:lpstr>游ゴシック</vt:lpstr>
      <vt:lpstr>游ゴシック Light</vt:lpstr>
      <vt:lpstr>Arial</vt:lpstr>
      <vt:lpstr>Office テーマ</vt:lpstr>
      <vt:lpstr>世帯主主義に関するプロジェクト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世帯主主義に関するプロジェクト</dc:title>
  <dc:creator>中山 みずほ</dc:creator>
  <cp:lastModifiedBy>中山 みずほ</cp:lastModifiedBy>
  <cp:revision>25</cp:revision>
  <dcterms:created xsi:type="dcterms:W3CDTF">2020-08-27T13:29:23Z</dcterms:created>
  <dcterms:modified xsi:type="dcterms:W3CDTF">2020-08-28T03:04:22Z</dcterms:modified>
</cp:coreProperties>
</file>